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8"/>
  </p:notesMasterIdLst>
  <p:handoutMasterIdLst>
    <p:handoutMasterId r:id="rId69"/>
  </p:handoutMasterIdLst>
  <p:sldIdLst>
    <p:sldId id="1068" r:id="rId2"/>
    <p:sldId id="1069" r:id="rId3"/>
    <p:sldId id="1163" r:id="rId4"/>
    <p:sldId id="1164" r:id="rId5"/>
    <p:sldId id="1167" r:id="rId6"/>
    <p:sldId id="1168" r:id="rId7"/>
    <p:sldId id="1288" r:id="rId8"/>
    <p:sldId id="1284" r:id="rId9"/>
    <p:sldId id="1170" r:id="rId10"/>
    <p:sldId id="1171" r:id="rId11"/>
    <p:sldId id="1172" r:id="rId12"/>
    <p:sldId id="1178" r:id="rId13"/>
    <p:sldId id="1173" r:id="rId14"/>
    <p:sldId id="1177" r:id="rId15"/>
    <p:sldId id="1179" r:id="rId16"/>
    <p:sldId id="1175" r:id="rId17"/>
    <p:sldId id="1176" r:id="rId18"/>
    <p:sldId id="1180" r:id="rId19"/>
    <p:sldId id="1181" r:id="rId20"/>
    <p:sldId id="1182" r:id="rId21"/>
    <p:sldId id="1193" r:id="rId22"/>
    <p:sldId id="1195" r:id="rId23"/>
    <p:sldId id="1292" r:id="rId24"/>
    <p:sldId id="1294" r:id="rId25"/>
    <p:sldId id="1290" r:id="rId26"/>
    <p:sldId id="1183" r:id="rId27"/>
    <p:sldId id="1196" r:id="rId28"/>
    <p:sldId id="1197" r:id="rId29"/>
    <p:sldId id="1198" r:id="rId30"/>
    <p:sldId id="1199" r:id="rId31"/>
    <p:sldId id="1184" r:id="rId32"/>
    <p:sldId id="1200" r:id="rId33"/>
    <p:sldId id="1186" r:id="rId34"/>
    <p:sldId id="1201" r:id="rId35"/>
    <p:sldId id="1187" r:id="rId36"/>
    <p:sldId id="1188" r:id="rId37"/>
    <p:sldId id="1189" r:id="rId38"/>
    <p:sldId id="1295" r:id="rId39"/>
    <p:sldId id="1281" r:id="rId40"/>
    <p:sldId id="1190" r:id="rId41"/>
    <p:sldId id="1191" r:id="rId42"/>
    <p:sldId id="1192" r:id="rId43"/>
    <p:sldId id="1202" r:id="rId44"/>
    <p:sldId id="1225" r:id="rId45"/>
    <p:sldId id="1203" r:id="rId46"/>
    <p:sldId id="1204" r:id="rId47"/>
    <p:sldId id="1207" r:id="rId48"/>
    <p:sldId id="1223" r:id="rId49"/>
    <p:sldId id="1208" r:id="rId50"/>
    <p:sldId id="1224" r:id="rId51"/>
    <p:sldId id="1212" r:id="rId52"/>
    <p:sldId id="1226" r:id="rId53"/>
    <p:sldId id="1227" r:id="rId54"/>
    <p:sldId id="1228" r:id="rId55"/>
    <p:sldId id="1206" r:id="rId56"/>
    <p:sldId id="1213" r:id="rId57"/>
    <p:sldId id="1214" r:id="rId58"/>
    <p:sldId id="1233" r:id="rId59"/>
    <p:sldId id="1216" r:id="rId60"/>
    <p:sldId id="1282" r:id="rId61"/>
    <p:sldId id="1217" r:id="rId62"/>
    <p:sldId id="1254" r:id="rId63"/>
    <p:sldId id="1296" r:id="rId64"/>
    <p:sldId id="1280" r:id="rId65"/>
    <p:sldId id="1297" r:id="rId66"/>
    <p:sldId id="1092" r:id="rId67"/>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0" d="100"/>
          <a:sy n="70" d="100"/>
        </p:scale>
        <p:origin x="516" y="66"/>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6" d="100"/>
          <a:sy n="66" d="100"/>
        </p:scale>
        <p:origin x="2373" y="5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1737"/>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5265809" y="0"/>
            <a:ext cx="4028440" cy="351737"/>
          </a:xfrm>
          <a:prstGeom prst="rect">
            <a:avLst/>
          </a:prstGeom>
        </p:spPr>
        <p:txBody>
          <a:bodyPr vert="horz" lIns="93177" tIns="46589" rIns="93177" bIns="46589" rtlCol="0"/>
          <a:lstStyle>
            <a:lvl1pPr algn="r">
              <a:defRPr sz="1200"/>
            </a:lvl1pPr>
          </a:lstStyle>
          <a:p>
            <a:r>
              <a:rPr lang="en-US" dirty="0"/>
              <a:t>10/24/2019</a:t>
            </a:r>
          </a:p>
        </p:txBody>
      </p:sp>
      <p:sp>
        <p:nvSpPr>
          <p:cNvPr id="4" name="Footer Placeholder 3"/>
          <p:cNvSpPr>
            <a:spLocks noGrp="1"/>
          </p:cNvSpPr>
          <p:nvPr>
            <p:ph type="ftr" sz="quarter" idx="2"/>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65809" y="6658664"/>
            <a:ext cx="4028440" cy="351736"/>
          </a:xfrm>
          <a:prstGeom prst="rect">
            <a:avLst/>
          </a:prstGeom>
        </p:spPr>
        <p:txBody>
          <a:bodyPr vert="horz" lIns="93177" tIns="46589" rIns="93177" bIns="46589" rtlCol="0" anchor="b"/>
          <a:lstStyle>
            <a:lvl1pPr algn="r">
              <a:defRPr sz="1200"/>
            </a:lvl1pPr>
          </a:lstStyle>
          <a:p>
            <a:fld id="{9C369036-5B90-4159-950A-FC236DC91CD9}" type="slidenum">
              <a:rPr lang="en-US" smtClean="0"/>
              <a:t>‹#›</a:t>
            </a:fld>
            <a:endParaRPr lang="en-US" dirty="0"/>
          </a:p>
        </p:txBody>
      </p:sp>
    </p:spTree>
    <p:extLst>
      <p:ext uri="{BB962C8B-B14F-4D97-AF65-F5344CB8AC3E}">
        <p14:creationId xmlns:p14="http://schemas.microsoft.com/office/powerpoint/2010/main" val="28077210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1737"/>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5265809" y="0"/>
            <a:ext cx="4028440" cy="351737"/>
          </a:xfrm>
          <a:prstGeom prst="rect">
            <a:avLst/>
          </a:prstGeom>
        </p:spPr>
        <p:txBody>
          <a:bodyPr vert="horz" lIns="93177" tIns="46589" rIns="93177" bIns="46589" rtlCol="0"/>
          <a:lstStyle>
            <a:lvl1pPr algn="r">
              <a:defRPr sz="1200"/>
            </a:lvl1pPr>
          </a:lstStyle>
          <a:p>
            <a:r>
              <a:rPr lang="en-US" dirty="0"/>
              <a:t>10/24/2019</a:t>
            </a:r>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929640" y="3373755"/>
            <a:ext cx="7437120" cy="2760345"/>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809" y="6658664"/>
            <a:ext cx="4028440" cy="351736"/>
          </a:xfrm>
          <a:prstGeom prst="rect">
            <a:avLst/>
          </a:prstGeom>
        </p:spPr>
        <p:txBody>
          <a:bodyPr vert="horz" lIns="93177" tIns="46589" rIns="93177" bIns="46589" rtlCol="0" anchor="b"/>
          <a:lstStyle>
            <a:lvl1pPr algn="r">
              <a:defRPr sz="1200"/>
            </a:lvl1pPr>
          </a:lstStyle>
          <a:p>
            <a:fld id="{EA4A9591-6B62-414E-B780-29C3A0FEC39B}" type="slidenum">
              <a:rPr lang="en-US" smtClean="0"/>
              <a:t>‹#›</a:t>
            </a:fld>
            <a:endParaRPr lang="en-US" dirty="0"/>
          </a:p>
        </p:txBody>
      </p:sp>
    </p:spTree>
    <p:extLst>
      <p:ext uri="{BB962C8B-B14F-4D97-AF65-F5344CB8AC3E}">
        <p14:creationId xmlns:p14="http://schemas.microsoft.com/office/powerpoint/2010/main" val="32922076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dirty="0"/>
              <a:t>Workplace Discrimination &amp; Employment Law</a:t>
            </a:r>
          </a:p>
        </p:txBody>
      </p:sp>
      <p:sp>
        <p:nvSpPr>
          <p:cNvPr id="5" name="Date Placeholder 4"/>
          <p:cNvSpPr>
            <a:spLocks noGrp="1"/>
          </p:cNvSpPr>
          <p:nvPr>
            <p:ph type="dt" idx="1"/>
          </p:nvPr>
        </p:nvSpPr>
        <p:spPr/>
        <p:txBody>
          <a:bodyPr/>
          <a:lstStyle/>
          <a:p>
            <a:r>
              <a:rPr lang="en-US" dirty="0"/>
              <a:t>November 2, 2017</a:t>
            </a:r>
          </a:p>
        </p:txBody>
      </p:sp>
      <p:sp>
        <p:nvSpPr>
          <p:cNvPr id="6" name="Footer Placeholder 5"/>
          <p:cNvSpPr>
            <a:spLocks noGrp="1"/>
          </p:cNvSpPr>
          <p:nvPr>
            <p:ph type="ftr" sz="quarter" idx="4"/>
          </p:nvPr>
        </p:nvSpPr>
        <p:spPr/>
        <p:txBody>
          <a:bodyPr/>
          <a:lstStyle/>
          <a:p>
            <a:r>
              <a:rPr lang="en-US" dirty="0"/>
              <a:t>Strategies to Combat Bias, Bullying &amp; Harassment in the Law</a:t>
            </a:r>
          </a:p>
        </p:txBody>
      </p:sp>
      <p:sp>
        <p:nvSpPr>
          <p:cNvPr id="7" name="Slide Number Placeholder 6"/>
          <p:cNvSpPr>
            <a:spLocks noGrp="1"/>
          </p:cNvSpPr>
          <p:nvPr>
            <p:ph type="sldNum" sz="quarter" idx="5"/>
          </p:nvPr>
        </p:nvSpPr>
        <p:spPr/>
        <p:txBody>
          <a:bodyPr/>
          <a:lstStyle/>
          <a:p>
            <a:fld id="{9B63D24D-BFCA-C241-B567-1C9DC8D2483D}" type="slidenum">
              <a:rPr lang="en-US" smtClean="0"/>
              <a:t>3</a:t>
            </a:fld>
            <a:endParaRPr lang="en-US" dirty="0"/>
          </a:p>
        </p:txBody>
      </p:sp>
    </p:spTree>
    <p:extLst>
      <p:ext uri="{BB962C8B-B14F-4D97-AF65-F5344CB8AC3E}">
        <p14:creationId xmlns:p14="http://schemas.microsoft.com/office/powerpoint/2010/main" val="41267218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9" name="Picture 18" descr="foot.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6089" y="243611"/>
            <a:ext cx="4818644" cy="5579379"/>
          </a:xfrm>
          <a:prstGeom prst="rect">
            <a:avLst/>
          </a:prstGeom>
        </p:spPr>
      </p:pic>
      <p:sp>
        <p:nvSpPr>
          <p:cNvPr id="2" name="Title 1"/>
          <p:cNvSpPr>
            <a:spLocks noGrp="1"/>
          </p:cNvSpPr>
          <p:nvPr>
            <p:ph type="ctrTitle" hasCustomPrompt="1"/>
          </p:nvPr>
        </p:nvSpPr>
        <p:spPr>
          <a:xfrm>
            <a:off x="5541819" y="883517"/>
            <a:ext cx="6024160" cy="1271636"/>
          </a:xfrm>
          <a:prstGeom prst="rect">
            <a:avLst/>
          </a:prstGeom>
        </p:spPr>
        <p:txBody>
          <a:bodyPr/>
          <a:lstStyle>
            <a:lvl1pPr algn="l">
              <a:lnSpc>
                <a:spcPct val="85000"/>
              </a:lnSpc>
              <a:defRPr sz="3000" b="1" cap="all" baseline="0">
                <a:solidFill>
                  <a:srgbClr val="2A3620"/>
                </a:solidFill>
                <a:latin typeface="Minion Pro"/>
                <a:cs typeface="Minion Pro"/>
              </a:defRPr>
            </a:lvl1pPr>
          </a:lstStyle>
          <a:p>
            <a:r>
              <a:rPr lang="en-US" dirty="0"/>
              <a:t>ENTER THE</a:t>
            </a:r>
            <a:br>
              <a:rPr lang="en-US" dirty="0"/>
            </a:br>
            <a:r>
              <a:rPr lang="en-US" dirty="0"/>
              <a:t>PRESENTATION TITLE</a:t>
            </a:r>
            <a:br>
              <a:rPr lang="en-US" dirty="0"/>
            </a:br>
            <a:r>
              <a:rPr lang="en-US" dirty="0"/>
              <a:t>IN THIS SPACE</a:t>
            </a:r>
          </a:p>
        </p:txBody>
      </p:sp>
      <p:sp>
        <p:nvSpPr>
          <p:cNvPr id="3" name="Subtitle 2"/>
          <p:cNvSpPr>
            <a:spLocks noGrp="1"/>
          </p:cNvSpPr>
          <p:nvPr>
            <p:ph type="subTitle" idx="1" hasCustomPrompt="1"/>
          </p:nvPr>
        </p:nvSpPr>
        <p:spPr>
          <a:xfrm>
            <a:off x="5541819" y="2162078"/>
            <a:ext cx="6024160" cy="962892"/>
          </a:xfrm>
          <a:prstGeom prst="rect">
            <a:avLst/>
          </a:prstGeom>
        </p:spPr>
        <p:txBody>
          <a:bodyPr/>
          <a:lstStyle>
            <a:lvl1pPr marL="0" indent="0" algn="l">
              <a:buNone/>
              <a:defRPr sz="2400">
                <a:solidFill>
                  <a:srgbClr val="EBA12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Enter Subtitle In This Space</a:t>
            </a:r>
          </a:p>
        </p:txBody>
      </p:sp>
      <p:cxnSp>
        <p:nvCxnSpPr>
          <p:cNvPr id="17" name="Straight Connector 16"/>
          <p:cNvCxnSpPr/>
          <p:nvPr userDrawn="1"/>
        </p:nvCxnSpPr>
        <p:spPr>
          <a:xfrm flipV="1">
            <a:off x="602018" y="5811509"/>
            <a:ext cx="10892124" cy="11481"/>
          </a:xfrm>
          <a:prstGeom prst="line">
            <a:avLst/>
          </a:prstGeom>
          <a:ln w="28575" cmpd="sng">
            <a:solidFill>
              <a:srgbClr val="EA9922"/>
            </a:solidFill>
            <a:prstDash val="dot"/>
          </a:ln>
          <a:effectLst/>
        </p:spPr>
        <p:style>
          <a:lnRef idx="2">
            <a:schemeClr val="accent1"/>
          </a:lnRef>
          <a:fillRef idx="0">
            <a:schemeClr val="accent1"/>
          </a:fillRef>
          <a:effectRef idx="1">
            <a:schemeClr val="accent1"/>
          </a:effectRef>
          <a:fontRef idx="minor">
            <a:schemeClr val="tx1"/>
          </a:fontRef>
        </p:style>
      </p:cxnSp>
      <p:sp>
        <p:nvSpPr>
          <p:cNvPr id="20" name="TextBox 19"/>
          <p:cNvSpPr txBox="1"/>
          <p:nvPr userDrawn="1"/>
        </p:nvSpPr>
        <p:spPr>
          <a:xfrm>
            <a:off x="0" y="6526953"/>
            <a:ext cx="12192000" cy="230832"/>
          </a:xfrm>
          <a:prstGeom prst="rect">
            <a:avLst/>
          </a:prstGeom>
          <a:noFill/>
        </p:spPr>
        <p:txBody>
          <a:bodyPr wrap="square" rtlCol="0">
            <a:spAutoFit/>
          </a:bodyPr>
          <a:lstStyle/>
          <a:p>
            <a:pPr algn="ctr"/>
            <a:r>
              <a:rPr lang="en-US" sz="900" dirty="0">
                <a:solidFill>
                  <a:schemeClr val="bg1"/>
                </a:solidFill>
                <a:latin typeface="Minion Pro"/>
                <a:cs typeface="Minion Pro"/>
              </a:rPr>
              <a:t>LADDEY, CLARK &amp; RYAN LLP - 60 BLUE HERON ROAD, SUITE 300, SPARTA, NJ 07871  /  TEL: (973) 729-1880  /  </a:t>
            </a:r>
            <a:r>
              <a:rPr lang="en-US" sz="900" dirty="0">
                <a:solidFill>
                  <a:srgbClr val="EBA121"/>
                </a:solidFill>
                <a:latin typeface="Minion Pro"/>
                <a:cs typeface="Minion Pro"/>
              </a:rPr>
              <a:t>WWW.LCRLAW.COM</a:t>
            </a:r>
          </a:p>
        </p:txBody>
      </p:sp>
      <p:sp>
        <p:nvSpPr>
          <p:cNvPr id="26" name="TextBox 25"/>
          <p:cNvSpPr txBox="1"/>
          <p:nvPr userDrawn="1"/>
        </p:nvSpPr>
        <p:spPr>
          <a:xfrm>
            <a:off x="602018" y="5926666"/>
            <a:ext cx="10892124" cy="419346"/>
          </a:xfrm>
          <a:prstGeom prst="rect">
            <a:avLst/>
          </a:prstGeom>
          <a:noFill/>
        </p:spPr>
        <p:txBody>
          <a:bodyPr wrap="square" rtlCol="0">
            <a:spAutoFit/>
          </a:bodyPr>
          <a:lstStyle/>
          <a:p>
            <a:pPr algn="ctr">
              <a:lnSpc>
                <a:spcPct val="125000"/>
              </a:lnSpc>
            </a:pPr>
            <a:r>
              <a:rPr lang="en-US" sz="850" kern="1200" spc="80" baseline="0" dirty="0">
                <a:solidFill>
                  <a:schemeClr val="tx1">
                    <a:lumMod val="50000"/>
                    <a:lumOff val="50000"/>
                  </a:schemeClr>
                </a:solidFill>
                <a:latin typeface="Arial"/>
                <a:cs typeface="Arial"/>
              </a:rPr>
              <a:t>PERSONAL INJURY  /  GOVERNMENT SERVICES  /  EMPLOYMENT AND LABOR  /  BUSINESS LAW  /  COMMERCIAL LITIGATION  /  </a:t>
            </a:r>
          </a:p>
          <a:p>
            <a:pPr algn="ctr">
              <a:lnSpc>
                <a:spcPct val="125000"/>
              </a:lnSpc>
            </a:pPr>
            <a:r>
              <a:rPr lang="en-US" sz="850" kern="1200" spc="80" baseline="0" dirty="0">
                <a:solidFill>
                  <a:schemeClr val="tx1">
                    <a:lumMod val="50000"/>
                    <a:lumOff val="50000"/>
                  </a:schemeClr>
                </a:solidFill>
                <a:latin typeface="Arial"/>
                <a:cs typeface="Arial"/>
              </a:rPr>
              <a:t>ENVIRONMENTAL LAW  /  WORKERS’ COMPENSATION  /  LAND USE AND ZONING  /  TRUSTS, ESTATES AND WILLS</a:t>
            </a:r>
          </a:p>
        </p:txBody>
      </p:sp>
    </p:spTree>
    <p:extLst>
      <p:ext uri="{BB962C8B-B14F-4D97-AF65-F5344CB8AC3E}">
        <p14:creationId xmlns:p14="http://schemas.microsoft.com/office/powerpoint/2010/main" val="1051342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609600" y="1600201"/>
            <a:ext cx="109728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432C1EAB-3C0E-A742-B1F6-B09BE1B6049A}" type="datetimeFigureOut">
              <a:rPr lang="en-US" smtClean="0"/>
              <a:t>6/2/2022</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A30D9DDC-8C40-D84C-83D6-5DCBFEE58636}" type="slidenum">
              <a:rPr lang="en-US" smtClean="0"/>
              <a:t>‹#›</a:t>
            </a:fld>
            <a:endParaRPr lang="en-US" dirty="0"/>
          </a:p>
        </p:txBody>
      </p:sp>
    </p:spTree>
    <p:extLst>
      <p:ext uri="{BB962C8B-B14F-4D97-AF65-F5344CB8AC3E}">
        <p14:creationId xmlns:p14="http://schemas.microsoft.com/office/powerpoint/2010/main" val="3401305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432C1EAB-3C0E-A742-B1F6-B09BE1B6049A}" type="datetimeFigureOut">
              <a:rPr lang="en-US" smtClean="0"/>
              <a:t>6/2/2022</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A30D9DDC-8C40-D84C-83D6-5DCBFEE58636}" type="slidenum">
              <a:rPr lang="en-US" smtClean="0"/>
              <a:t>‹#›</a:t>
            </a:fld>
            <a:endParaRPr lang="en-US" dirty="0"/>
          </a:p>
        </p:txBody>
      </p:sp>
    </p:spTree>
    <p:extLst>
      <p:ext uri="{BB962C8B-B14F-4D97-AF65-F5344CB8AC3E}">
        <p14:creationId xmlns:p14="http://schemas.microsoft.com/office/powerpoint/2010/main" val="1277333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8" name="Rectangle 17"/>
          <p:cNvSpPr/>
          <p:nvPr userDrawn="1"/>
        </p:nvSpPr>
        <p:spPr>
          <a:xfrm>
            <a:off x="1230420" y="923636"/>
            <a:ext cx="3458505" cy="2439940"/>
          </a:xfrm>
          <a:prstGeom prst="rect">
            <a:avLst/>
          </a:prstGeom>
          <a:solidFill>
            <a:srgbClr val="FFCF6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21" name="Rectangle 20"/>
          <p:cNvSpPr/>
          <p:nvPr userDrawn="1"/>
        </p:nvSpPr>
        <p:spPr>
          <a:xfrm>
            <a:off x="1713860" y="1447800"/>
            <a:ext cx="1532209" cy="930564"/>
          </a:xfrm>
          <a:prstGeom prst="rect">
            <a:avLst/>
          </a:prstGeom>
          <a:solidFill>
            <a:srgbClr val="2A3620"/>
          </a:solidFill>
          <a:ln w="57150" cap="sq" cmpd="sng">
            <a:miter lim="800000"/>
          </a:ln>
        </p:spPr>
        <p:style>
          <a:lnRef idx="3">
            <a:schemeClr val="lt1"/>
          </a:lnRef>
          <a:fillRef idx="1">
            <a:schemeClr val="dk1"/>
          </a:fillRef>
          <a:effectRef idx="1">
            <a:schemeClr val="dk1"/>
          </a:effectRef>
          <a:fontRef idx="minor">
            <a:schemeClr val="lt1"/>
          </a:fontRef>
        </p:style>
        <p:txBody>
          <a:bodyPr rtlCol="0" anchor="ctr"/>
          <a:lstStyle/>
          <a:p>
            <a:pPr algn="ctr"/>
            <a:endParaRPr lang="en-US" sz="1800" dirty="0"/>
          </a:p>
        </p:txBody>
      </p:sp>
      <p:sp>
        <p:nvSpPr>
          <p:cNvPr id="9" name="TextBox 8"/>
          <p:cNvSpPr txBox="1"/>
          <p:nvPr userDrawn="1"/>
        </p:nvSpPr>
        <p:spPr>
          <a:xfrm>
            <a:off x="0" y="6526953"/>
            <a:ext cx="12192000" cy="230832"/>
          </a:xfrm>
          <a:prstGeom prst="rect">
            <a:avLst/>
          </a:prstGeom>
          <a:noFill/>
        </p:spPr>
        <p:txBody>
          <a:bodyPr wrap="square" rtlCol="0">
            <a:spAutoFit/>
          </a:bodyPr>
          <a:lstStyle/>
          <a:p>
            <a:pPr algn="ctr"/>
            <a:r>
              <a:rPr lang="en-US" sz="900" dirty="0">
                <a:solidFill>
                  <a:schemeClr val="bg1"/>
                </a:solidFill>
                <a:latin typeface="Minion Pro"/>
                <a:cs typeface="Minion Pro"/>
              </a:rPr>
              <a:t>LADDEY, CLARK &amp; RYAN LLP - 60 BLUE HERON ROAD, SUITE 300, SPARTA, NJ 07871  /  TEL: (973) 729-1880  /  </a:t>
            </a:r>
            <a:r>
              <a:rPr lang="en-US" sz="900" dirty="0">
                <a:solidFill>
                  <a:srgbClr val="EA9922"/>
                </a:solidFill>
                <a:latin typeface="Minion Pro"/>
                <a:cs typeface="Minion Pro"/>
              </a:rPr>
              <a:t>WWW.LCRLAW.COM</a:t>
            </a:r>
          </a:p>
        </p:txBody>
      </p:sp>
      <p:cxnSp>
        <p:nvCxnSpPr>
          <p:cNvPr id="16" name="Straight Connector 15"/>
          <p:cNvCxnSpPr/>
          <p:nvPr userDrawn="1"/>
        </p:nvCxnSpPr>
        <p:spPr>
          <a:xfrm flipV="1">
            <a:off x="602018" y="5811509"/>
            <a:ext cx="10892124" cy="11481"/>
          </a:xfrm>
          <a:prstGeom prst="line">
            <a:avLst/>
          </a:prstGeom>
          <a:ln w="28575" cmpd="sng">
            <a:solidFill>
              <a:srgbClr val="EA9922"/>
            </a:solidFill>
            <a:prstDash val="dot"/>
          </a:ln>
          <a:effectLst/>
        </p:spPr>
        <p:style>
          <a:lnRef idx="2">
            <a:schemeClr val="accent1"/>
          </a:lnRef>
          <a:fillRef idx="0">
            <a:schemeClr val="accent1"/>
          </a:fillRef>
          <a:effectRef idx="1">
            <a:schemeClr val="accent1"/>
          </a:effectRef>
          <a:fontRef idx="minor">
            <a:schemeClr val="tx1"/>
          </a:fontRef>
        </p:style>
      </p:cxnSp>
      <p:sp>
        <p:nvSpPr>
          <p:cNvPr id="20" name="Rectangle 19"/>
          <p:cNvSpPr/>
          <p:nvPr userDrawn="1"/>
        </p:nvSpPr>
        <p:spPr>
          <a:xfrm>
            <a:off x="620889" y="700424"/>
            <a:ext cx="2026868" cy="1270000"/>
          </a:xfrm>
          <a:prstGeom prst="rect">
            <a:avLst/>
          </a:prstGeom>
          <a:solidFill>
            <a:srgbClr val="EBA121"/>
          </a:solidFill>
          <a:ln w="57150" cap="sq" cmpd="sng">
            <a:miter lim="800000"/>
          </a:ln>
        </p:spPr>
        <p:style>
          <a:lnRef idx="3">
            <a:schemeClr val="lt1"/>
          </a:lnRef>
          <a:fillRef idx="1">
            <a:schemeClr val="dk1"/>
          </a:fillRef>
          <a:effectRef idx="1">
            <a:schemeClr val="dk1"/>
          </a:effectRef>
          <a:fontRef idx="minor">
            <a:schemeClr val="lt1"/>
          </a:fontRef>
        </p:style>
        <p:txBody>
          <a:bodyPr rtlCol="0" anchor="ctr"/>
          <a:lstStyle/>
          <a:p>
            <a:pPr algn="ctr"/>
            <a:endParaRPr lang="en-US" sz="1800" dirty="0"/>
          </a:p>
        </p:txBody>
      </p:sp>
      <p:sp>
        <p:nvSpPr>
          <p:cNvPr id="24" name="TextBox 23"/>
          <p:cNvSpPr txBox="1"/>
          <p:nvPr userDrawn="1"/>
        </p:nvSpPr>
        <p:spPr>
          <a:xfrm>
            <a:off x="612281" y="828517"/>
            <a:ext cx="2160284" cy="1025665"/>
          </a:xfrm>
          <a:prstGeom prst="rect">
            <a:avLst/>
          </a:prstGeom>
          <a:noFill/>
        </p:spPr>
        <p:txBody>
          <a:bodyPr wrap="square" rtlCol="0">
            <a:spAutoFit/>
          </a:bodyPr>
          <a:lstStyle/>
          <a:p>
            <a:pPr algn="l">
              <a:lnSpc>
                <a:spcPct val="80000"/>
              </a:lnSpc>
            </a:pPr>
            <a:r>
              <a:rPr lang="en-US" sz="1050" spc="0" dirty="0">
                <a:solidFill>
                  <a:schemeClr val="bg1"/>
                </a:solidFill>
                <a:latin typeface="Arial"/>
                <a:cs typeface="Arial"/>
              </a:rPr>
              <a:t>COMMITTED</a:t>
            </a:r>
            <a:r>
              <a:rPr lang="en-US" sz="1050" spc="0" baseline="0" dirty="0">
                <a:solidFill>
                  <a:schemeClr val="bg1"/>
                </a:solidFill>
                <a:latin typeface="Arial"/>
                <a:cs typeface="Arial"/>
              </a:rPr>
              <a:t> TO THE</a:t>
            </a:r>
          </a:p>
          <a:p>
            <a:pPr algn="l">
              <a:lnSpc>
                <a:spcPct val="80000"/>
              </a:lnSpc>
            </a:pPr>
            <a:r>
              <a:rPr lang="en-US" sz="2000" spc="0" baseline="0" dirty="0">
                <a:solidFill>
                  <a:srgbClr val="FFCF65"/>
                </a:solidFill>
                <a:latin typeface="Arial"/>
                <a:cs typeface="Arial"/>
              </a:rPr>
              <a:t>SUCCESS</a:t>
            </a:r>
          </a:p>
          <a:p>
            <a:pPr algn="l">
              <a:lnSpc>
                <a:spcPct val="80000"/>
              </a:lnSpc>
            </a:pPr>
            <a:r>
              <a:rPr lang="en-US" sz="1050" spc="0" baseline="0" dirty="0">
                <a:solidFill>
                  <a:schemeClr val="bg1"/>
                </a:solidFill>
                <a:latin typeface="Arial"/>
                <a:cs typeface="Arial"/>
              </a:rPr>
              <a:t>OF OUR</a:t>
            </a:r>
          </a:p>
          <a:p>
            <a:pPr algn="l">
              <a:lnSpc>
                <a:spcPct val="80000"/>
              </a:lnSpc>
            </a:pPr>
            <a:r>
              <a:rPr lang="en-US" sz="1700" spc="0" baseline="0" dirty="0">
                <a:solidFill>
                  <a:schemeClr val="bg1"/>
                </a:solidFill>
                <a:latin typeface="Arial"/>
                <a:cs typeface="Arial"/>
              </a:rPr>
              <a:t>CLIENTS &amp;</a:t>
            </a:r>
          </a:p>
          <a:p>
            <a:pPr algn="l">
              <a:lnSpc>
                <a:spcPct val="75000"/>
              </a:lnSpc>
            </a:pPr>
            <a:r>
              <a:rPr lang="en-US" sz="1700" spc="0" baseline="0" dirty="0">
                <a:solidFill>
                  <a:schemeClr val="bg1"/>
                </a:solidFill>
                <a:latin typeface="Arial"/>
                <a:cs typeface="Arial"/>
              </a:rPr>
              <a:t>COMMUNITY</a:t>
            </a:r>
            <a:r>
              <a:rPr lang="en-US" sz="1800" spc="0" baseline="0" dirty="0">
                <a:solidFill>
                  <a:schemeClr val="bg1"/>
                </a:solidFill>
                <a:latin typeface="Arial"/>
                <a:cs typeface="Arial"/>
              </a:rPr>
              <a:t>.</a:t>
            </a:r>
            <a:endParaRPr lang="en-US" sz="1800" spc="0" dirty="0">
              <a:solidFill>
                <a:schemeClr val="bg1"/>
              </a:solidFill>
              <a:latin typeface="Arial"/>
              <a:cs typeface="Arial"/>
            </a:endParaRPr>
          </a:p>
        </p:txBody>
      </p:sp>
      <p:sp>
        <p:nvSpPr>
          <p:cNvPr id="25" name="Title 1"/>
          <p:cNvSpPr>
            <a:spLocks noGrp="1"/>
          </p:cNvSpPr>
          <p:nvPr>
            <p:ph type="ctrTitle" hasCustomPrompt="1"/>
          </p:nvPr>
        </p:nvSpPr>
        <p:spPr>
          <a:xfrm>
            <a:off x="5541819" y="768062"/>
            <a:ext cx="6024160" cy="1271636"/>
          </a:xfrm>
          <a:prstGeom prst="rect">
            <a:avLst/>
          </a:prstGeom>
        </p:spPr>
        <p:txBody>
          <a:bodyPr/>
          <a:lstStyle>
            <a:lvl1pPr algn="l">
              <a:lnSpc>
                <a:spcPct val="85000"/>
              </a:lnSpc>
              <a:defRPr sz="3000" b="1" cap="all" baseline="0">
                <a:solidFill>
                  <a:srgbClr val="2A3620"/>
                </a:solidFill>
                <a:latin typeface="Minion Pro"/>
                <a:cs typeface="Minion Pro"/>
              </a:defRPr>
            </a:lvl1pPr>
          </a:lstStyle>
          <a:p>
            <a:r>
              <a:rPr lang="en-US" dirty="0"/>
              <a:t>ENTER THE</a:t>
            </a:r>
            <a:br>
              <a:rPr lang="en-US" dirty="0"/>
            </a:br>
            <a:r>
              <a:rPr lang="en-US" dirty="0"/>
              <a:t>PRESENTATION TITLE</a:t>
            </a:r>
            <a:br>
              <a:rPr lang="en-US" dirty="0"/>
            </a:br>
            <a:r>
              <a:rPr lang="en-US" dirty="0"/>
              <a:t>IN THIS SPACE</a:t>
            </a:r>
          </a:p>
        </p:txBody>
      </p:sp>
      <p:sp>
        <p:nvSpPr>
          <p:cNvPr id="26" name="Subtitle 2"/>
          <p:cNvSpPr>
            <a:spLocks noGrp="1"/>
          </p:cNvSpPr>
          <p:nvPr>
            <p:ph type="subTitle" idx="1" hasCustomPrompt="1"/>
          </p:nvPr>
        </p:nvSpPr>
        <p:spPr>
          <a:xfrm>
            <a:off x="5541819" y="2046623"/>
            <a:ext cx="6024160" cy="962892"/>
          </a:xfrm>
          <a:prstGeom prst="rect">
            <a:avLst/>
          </a:prstGeom>
        </p:spPr>
        <p:txBody>
          <a:bodyPr/>
          <a:lstStyle>
            <a:lvl1pPr marL="0" indent="0" algn="l">
              <a:buNone/>
              <a:defRPr sz="2400">
                <a:solidFill>
                  <a:srgbClr val="EBA12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Enter Subtitle In This Space</a:t>
            </a:r>
          </a:p>
        </p:txBody>
      </p:sp>
      <p:pic>
        <p:nvPicPr>
          <p:cNvPr id="2" name="Picture 1" descr="family.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74564" y="533401"/>
            <a:ext cx="1368685" cy="849742"/>
          </a:xfrm>
          <a:prstGeom prst="rect">
            <a:avLst/>
          </a:prstGeom>
          <a:solidFill>
            <a:srgbClr val="FFFFFF">
              <a:shade val="85000"/>
            </a:srgbClr>
          </a:solidFill>
          <a:ln w="57150" cap="sq" cmpd="sng">
            <a:solidFill>
              <a:srgbClr val="FFFFFF"/>
            </a:solidFill>
            <a:miter lim="800000"/>
          </a:ln>
          <a:effectLst>
            <a:outerShdw blurRad="63500" sx="102000" sy="102000" algn="ctr" rotWithShape="0">
              <a:prstClr val="black">
                <a:alpha val="40000"/>
              </a:prstClr>
            </a:outerShdw>
          </a:effectLst>
          <a:scene3d>
            <a:camera prst="orthographicFront"/>
            <a:lightRig rig="twoPt" dir="t">
              <a:rot lat="0" lon="0" rev="7200000"/>
            </a:lightRig>
          </a:scene3d>
          <a:sp3d>
            <a:contourClr>
              <a:srgbClr val="FFFFFF"/>
            </a:contourClr>
          </a:sp3d>
        </p:spPr>
      </p:pic>
      <p:pic>
        <p:nvPicPr>
          <p:cNvPr id="4" name="Picture 3" descr="court.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14399" y="3276601"/>
            <a:ext cx="3103171" cy="1926591"/>
          </a:xfrm>
          <a:prstGeom prst="rect">
            <a:avLst/>
          </a:prstGeom>
          <a:ln w="57150" cap="sq" cmpd="sng">
            <a:solidFill>
              <a:schemeClr val="bg1"/>
            </a:solidFill>
            <a:miter lim="800000"/>
          </a:ln>
          <a:effectLst>
            <a:outerShdw blurRad="63500" sx="102000" sy="102000" algn="ctr" rotWithShape="0">
              <a:prstClr val="black">
                <a:alpha val="40000"/>
              </a:prstClr>
            </a:outerShdw>
          </a:effectLst>
        </p:spPr>
      </p:pic>
      <p:pic>
        <p:nvPicPr>
          <p:cNvPr id="3" name="Picture 2" descr="shakinghands.jp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316275" y="1844194"/>
            <a:ext cx="2626975" cy="1630946"/>
          </a:xfrm>
          <a:prstGeom prst="rect">
            <a:avLst/>
          </a:prstGeom>
          <a:ln w="57150" cap="sq" cmpd="sng">
            <a:solidFill>
              <a:schemeClr val="bg1"/>
            </a:solidFill>
            <a:miter lim="800000"/>
          </a:ln>
          <a:effectLst>
            <a:outerShdw blurRad="63500" sx="102000" sy="102000" algn="ctr" rotWithShape="0">
              <a:prstClr val="black">
                <a:alpha val="40000"/>
              </a:prstClr>
            </a:outerShdw>
          </a:effectLst>
        </p:spPr>
      </p:pic>
      <p:sp>
        <p:nvSpPr>
          <p:cNvPr id="14" name="TextBox 13"/>
          <p:cNvSpPr txBox="1"/>
          <p:nvPr userDrawn="1"/>
        </p:nvSpPr>
        <p:spPr>
          <a:xfrm>
            <a:off x="602018" y="5926666"/>
            <a:ext cx="10892124" cy="419346"/>
          </a:xfrm>
          <a:prstGeom prst="rect">
            <a:avLst/>
          </a:prstGeom>
          <a:noFill/>
        </p:spPr>
        <p:txBody>
          <a:bodyPr wrap="square" rtlCol="0">
            <a:spAutoFit/>
          </a:bodyPr>
          <a:lstStyle/>
          <a:p>
            <a:pPr algn="ctr">
              <a:lnSpc>
                <a:spcPct val="125000"/>
              </a:lnSpc>
            </a:pPr>
            <a:r>
              <a:rPr lang="en-US" sz="850" kern="1200" spc="80" baseline="0" dirty="0">
                <a:solidFill>
                  <a:schemeClr val="tx1">
                    <a:lumMod val="50000"/>
                    <a:lumOff val="50000"/>
                  </a:schemeClr>
                </a:solidFill>
                <a:latin typeface="Arial"/>
                <a:cs typeface="Arial"/>
              </a:rPr>
              <a:t>PERSONAL INJURY  /  GOVERNMENT SERVICES  /  EMPLOYMENT AND LABOR  /  BUSINESS LAW  /  COMMERCIAL LITIGATION  /  </a:t>
            </a:r>
          </a:p>
          <a:p>
            <a:pPr algn="ctr">
              <a:lnSpc>
                <a:spcPct val="125000"/>
              </a:lnSpc>
            </a:pPr>
            <a:r>
              <a:rPr lang="en-US" sz="850" kern="1200" spc="80" baseline="0" dirty="0">
                <a:solidFill>
                  <a:schemeClr val="tx1">
                    <a:lumMod val="50000"/>
                    <a:lumOff val="50000"/>
                  </a:schemeClr>
                </a:solidFill>
                <a:latin typeface="Arial"/>
                <a:cs typeface="Arial"/>
              </a:rPr>
              <a:t>ENVIRONMENTAL LAW  /  WORKERS’ COMPENSATION  /  LAND USE AND ZONING  /  TRUSTS, ESTATES AND WILLS</a:t>
            </a:r>
          </a:p>
        </p:txBody>
      </p:sp>
    </p:spTree>
    <p:extLst>
      <p:ext uri="{BB962C8B-B14F-4D97-AF65-F5344CB8AC3E}">
        <p14:creationId xmlns:p14="http://schemas.microsoft.com/office/powerpoint/2010/main" val="1282776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1846158" y="1888144"/>
            <a:ext cx="8403724" cy="982944"/>
          </a:xfrm>
          <a:prstGeom prst="rect">
            <a:avLst/>
          </a:prstGeom>
        </p:spPr>
        <p:txBody>
          <a:bodyPr anchor="t">
            <a:normAutofit/>
          </a:bodyPr>
          <a:lstStyle>
            <a:lvl1pPr algn="ctr">
              <a:defRPr sz="3000" b="1" cap="all">
                <a:solidFill>
                  <a:srgbClr val="28351B"/>
                </a:solidFill>
                <a:latin typeface="Minion Pro"/>
                <a:cs typeface="Minion Pro"/>
              </a:defRPr>
            </a:lvl1pPr>
          </a:lstStyle>
          <a:p>
            <a:r>
              <a:rPr lang="en-US" dirty="0"/>
              <a:t>Enter section Title Here</a:t>
            </a:r>
          </a:p>
        </p:txBody>
      </p:sp>
      <p:sp>
        <p:nvSpPr>
          <p:cNvPr id="8" name="Text Placeholder 2"/>
          <p:cNvSpPr>
            <a:spLocks noGrp="1"/>
          </p:cNvSpPr>
          <p:nvPr>
            <p:ph type="body" idx="1"/>
          </p:nvPr>
        </p:nvSpPr>
        <p:spPr>
          <a:xfrm>
            <a:off x="1846158" y="2884599"/>
            <a:ext cx="8403725" cy="1500187"/>
          </a:xfrm>
          <a:prstGeom prst="rect">
            <a:avLst/>
          </a:prstGeom>
        </p:spPr>
        <p:txBody>
          <a:bodyPr anchor="t"/>
          <a:lstStyle>
            <a:lvl1pPr marL="0" indent="0" algn="ctr">
              <a:buNone/>
              <a:defRPr sz="2400">
                <a:solidFill>
                  <a:schemeClr val="tx1">
                    <a:lumMod val="85000"/>
                    <a:lumOff val="1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cxnSp>
        <p:nvCxnSpPr>
          <p:cNvPr id="15" name="Straight Connector 14"/>
          <p:cNvCxnSpPr/>
          <p:nvPr userDrawn="1"/>
        </p:nvCxnSpPr>
        <p:spPr>
          <a:xfrm flipV="1">
            <a:off x="1057051" y="2610704"/>
            <a:ext cx="10108687" cy="11480"/>
          </a:xfrm>
          <a:prstGeom prst="line">
            <a:avLst/>
          </a:prstGeom>
          <a:ln w="28575" cmpd="sng">
            <a:solidFill>
              <a:srgbClr val="EA9922"/>
            </a:solidFill>
            <a:prstDash val="dot"/>
          </a:ln>
          <a:effectLst/>
        </p:spPr>
        <p:style>
          <a:lnRef idx="2">
            <a:schemeClr val="accent1"/>
          </a:lnRef>
          <a:fillRef idx="0">
            <a:schemeClr val="accent1"/>
          </a:fillRef>
          <a:effectRef idx="1">
            <a:schemeClr val="accent1"/>
          </a:effectRef>
          <a:fontRef idx="minor">
            <a:schemeClr val="tx1"/>
          </a:fontRef>
        </p:style>
      </p:cxnSp>
      <p:sp>
        <p:nvSpPr>
          <p:cNvPr id="16" name="TextBox 15"/>
          <p:cNvSpPr txBox="1"/>
          <p:nvPr userDrawn="1"/>
        </p:nvSpPr>
        <p:spPr>
          <a:xfrm>
            <a:off x="602017" y="6526954"/>
            <a:ext cx="10752552" cy="246221"/>
          </a:xfrm>
          <a:prstGeom prst="rect">
            <a:avLst/>
          </a:prstGeom>
          <a:noFill/>
        </p:spPr>
        <p:txBody>
          <a:bodyPr wrap="square" rtlCol="0">
            <a:spAutoFit/>
          </a:bodyPr>
          <a:lstStyle/>
          <a:p>
            <a:pPr algn="l"/>
            <a:r>
              <a:rPr lang="en-US" sz="1000" dirty="0">
                <a:solidFill>
                  <a:schemeClr val="bg1"/>
                </a:solidFill>
                <a:latin typeface="Minion Pro"/>
                <a:cs typeface="Minion Pro"/>
              </a:rPr>
              <a:t>LOCAL</a:t>
            </a:r>
            <a:r>
              <a:rPr lang="en-US" sz="1000" baseline="0" dirty="0">
                <a:solidFill>
                  <a:schemeClr val="bg1"/>
                </a:solidFill>
                <a:latin typeface="Minion Pro"/>
                <a:cs typeface="Minion Pro"/>
              </a:rPr>
              <a:t> FOOTPRINT. </a:t>
            </a:r>
            <a:r>
              <a:rPr lang="en-US" sz="1000" baseline="0" dirty="0">
                <a:solidFill>
                  <a:srgbClr val="EA9922"/>
                </a:solidFill>
                <a:latin typeface="Minion Pro"/>
                <a:cs typeface="Minion Pro"/>
              </a:rPr>
              <a:t>BIG IMPACT. </a:t>
            </a:r>
            <a:r>
              <a:rPr lang="en-US" sz="1000" dirty="0">
                <a:solidFill>
                  <a:schemeClr val="bg1"/>
                </a:solidFill>
                <a:latin typeface="Minion Pro"/>
                <a:cs typeface="Minion Pro"/>
              </a:rPr>
              <a:t>/  TEL: (973) 729-1880  / WWW.LCRLAW.COM</a:t>
            </a:r>
            <a:endParaRPr lang="en-US" sz="1000" dirty="0">
              <a:solidFill>
                <a:srgbClr val="EA9922"/>
              </a:solidFill>
              <a:latin typeface="Minion Pro"/>
              <a:cs typeface="Minion Pro"/>
            </a:endParaRPr>
          </a:p>
        </p:txBody>
      </p:sp>
      <p:sp>
        <p:nvSpPr>
          <p:cNvPr id="18" name="Slide Number Placeholder 5"/>
          <p:cNvSpPr txBox="1">
            <a:spLocks/>
          </p:cNvSpPr>
          <p:nvPr userDrawn="1"/>
        </p:nvSpPr>
        <p:spPr>
          <a:xfrm>
            <a:off x="9897873" y="6532612"/>
            <a:ext cx="704016" cy="259321"/>
          </a:xfrm>
          <a:prstGeom prst="rect">
            <a:avLst/>
          </a:prstGeom>
        </p:spPr>
        <p:txBody>
          <a:bodyPr/>
          <a:lstStyle>
            <a:defPPr>
              <a:defRPr lang="en-US"/>
            </a:defPPr>
            <a:lvl1pPr marL="0" algn="ctr" defTabSz="457200" rtl="0" eaLnBrk="1" latinLnBrk="0" hangingPunct="1">
              <a:defRPr sz="12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000" b="1" dirty="0">
              <a:solidFill>
                <a:srgbClr val="28351B"/>
              </a:solidFill>
            </a:endParaRPr>
          </a:p>
        </p:txBody>
      </p:sp>
      <p:sp>
        <p:nvSpPr>
          <p:cNvPr id="9" name="Oval 8"/>
          <p:cNvSpPr/>
          <p:nvPr userDrawn="1"/>
        </p:nvSpPr>
        <p:spPr>
          <a:xfrm>
            <a:off x="10197023" y="6511636"/>
            <a:ext cx="420768" cy="315576"/>
          </a:xfrm>
          <a:prstGeom prst="ellipse">
            <a:avLst/>
          </a:prstGeom>
          <a:solidFill>
            <a:schemeClr val="bg1"/>
          </a:solidFill>
          <a:ln w="19050" cmpd="sng">
            <a:solidFill>
              <a:srgbClr val="EA992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0" name="Slide Number Placeholder 5"/>
          <p:cNvSpPr txBox="1">
            <a:spLocks/>
          </p:cNvSpPr>
          <p:nvPr userDrawn="1"/>
        </p:nvSpPr>
        <p:spPr>
          <a:xfrm>
            <a:off x="10057449" y="6532612"/>
            <a:ext cx="704016" cy="259321"/>
          </a:xfrm>
          <a:prstGeom prst="rect">
            <a:avLst/>
          </a:prstGeom>
        </p:spPr>
        <p:txBody>
          <a:bodyPr/>
          <a:lstStyle>
            <a:defPPr>
              <a:defRPr lang="en-US"/>
            </a:defPPr>
            <a:lvl1pPr marL="0" algn="ctr" defTabSz="457200" rtl="0" eaLnBrk="1" latinLnBrk="0" hangingPunct="1">
              <a:defRPr sz="12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841BFDA-80D9-594C-9D30-BD1F8718EC1A}" type="slidenum">
              <a:rPr lang="en-US" sz="1000" b="1" smtClean="0">
                <a:solidFill>
                  <a:srgbClr val="28351B"/>
                </a:solidFill>
              </a:rPr>
              <a:pPr/>
              <a:t>‹#›</a:t>
            </a:fld>
            <a:endParaRPr lang="en-US" sz="1000" b="1" dirty="0">
              <a:solidFill>
                <a:srgbClr val="28351B"/>
              </a:solidFill>
            </a:endParaRPr>
          </a:p>
        </p:txBody>
      </p:sp>
      <p:pic>
        <p:nvPicPr>
          <p:cNvPr id="11" name="Picture 10" descr="LCR-Logo-Color-Large-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61690" y="5956955"/>
            <a:ext cx="1474412" cy="833540"/>
          </a:xfrm>
          <a:prstGeom prst="rect">
            <a:avLst/>
          </a:prstGeo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2000449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602018" y="291528"/>
            <a:ext cx="11038117" cy="603957"/>
          </a:xfrm>
          <a:prstGeom prst="rect">
            <a:avLst/>
          </a:prstGeom>
        </p:spPr>
        <p:txBody>
          <a:bodyPr>
            <a:normAutofit/>
          </a:bodyPr>
          <a:lstStyle>
            <a:lvl1pPr algn="l">
              <a:defRPr sz="3000" b="1" baseline="0">
                <a:solidFill>
                  <a:srgbClr val="28351B"/>
                </a:solidFill>
                <a:latin typeface="Minion Pro"/>
                <a:cs typeface="Minion Pro"/>
              </a:defRPr>
            </a:lvl1pPr>
          </a:lstStyle>
          <a:p>
            <a:r>
              <a:rPr lang="en-US" dirty="0"/>
              <a:t>INSERT TITLE HERE</a:t>
            </a:r>
          </a:p>
        </p:txBody>
      </p:sp>
      <p:sp>
        <p:nvSpPr>
          <p:cNvPr id="8" name="Content Placeholder 2"/>
          <p:cNvSpPr>
            <a:spLocks noGrp="1"/>
          </p:cNvSpPr>
          <p:nvPr>
            <p:ph idx="1"/>
          </p:nvPr>
        </p:nvSpPr>
        <p:spPr>
          <a:xfrm>
            <a:off x="602018" y="948362"/>
            <a:ext cx="11038117" cy="5335299"/>
          </a:xfrm>
          <a:prstGeom prst="rect">
            <a:avLst/>
          </a:prstGeom>
        </p:spPr>
        <p:txBody>
          <a:bodyPr>
            <a:normAutofit/>
          </a:bodyPr>
          <a:lstStyle>
            <a:lvl1pPr marL="0" indent="0">
              <a:buFontTx/>
              <a:buNone/>
              <a:defRPr sz="2400">
                <a:solidFill>
                  <a:schemeClr val="tx1">
                    <a:lumMod val="85000"/>
                    <a:lumOff val="15000"/>
                  </a:schemeClr>
                </a:solidFill>
              </a:defRPr>
            </a:lvl1pPr>
            <a:lvl2pPr marL="457200" indent="0">
              <a:buFontTx/>
              <a:buNone/>
              <a:defRPr sz="2400">
                <a:solidFill>
                  <a:schemeClr val="tx1">
                    <a:lumMod val="85000"/>
                    <a:lumOff val="15000"/>
                  </a:schemeClr>
                </a:solidFill>
              </a:defRPr>
            </a:lvl2pPr>
            <a:lvl3pPr marL="914400" indent="0">
              <a:buFontTx/>
              <a:buNone/>
              <a:defRPr sz="2400">
                <a:solidFill>
                  <a:schemeClr val="tx1">
                    <a:lumMod val="85000"/>
                    <a:lumOff val="15000"/>
                  </a:schemeClr>
                </a:solidFill>
              </a:defRPr>
            </a:lvl3pPr>
            <a:lvl4pPr marL="1371600" indent="0">
              <a:buFontTx/>
              <a:buNone/>
              <a:defRPr sz="2400">
                <a:solidFill>
                  <a:schemeClr val="tx1">
                    <a:lumMod val="85000"/>
                    <a:lumOff val="15000"/>
                  </a:schemeClr>
                </a:solidFill>
              </a:defRPr>
            </a:lvl4pPr>
            <a:lvl5pPr marL="1828800" indent="0">
              <a:buFontTx/>
              <a:buNone/>
              <a:defRPr sz="2400">
                <a:solidFill>
                  <a:schemeClr val="tx1">
                    <a:lumMod val="85000"/>
                    <a:lumOff val="1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5" name="Straight Connector 14"/>
          <p:cNvCxnSpPr/>
          <p:nvPr userDrawn="1"/>
        </p:nvCxnSpPr>
        <p:spPr>
          <a:xfrm flipV="1">
            <a:off x="602018" y="907094"/>
            <a:ext cx="11038117" cy="11482"/>
          </a:xfrm>
          <a:prstGeom prst="line">
            <a:avLst/>
          </a:prstGeom>
          <a:ln w="28575" cmpd="sng">
            <a:solidFill>
              <a:srgbClr val="EA9922"/>
            </a:solidFill>
            <a:prstDash val="dot"/>
          </a:ln>
          <a:effectLst/>
        </p:spPr>
        <p:style>
          <a:lnRef idx="2">
            <a:schemeClr val="accent1"/>
          </a:lnRef>
          <a:fillRef idx="0">
            <a:schemeClr val="accent1"/>
          </a:fillRef>
          <a:effectRef idx="1">
            <a:schemeClr val="accent1"/>
          </a:effectRef>
          <a:fontRef idx="minor">
            <a:schemeClr val="tx1"/>
          </a:fontRef>
        </p:style>
      </p:cxnSp>
      <p:sp>
        <p:nvSpPr>
          <p:cNvPr id="18" name="Slide Number Placeholder 5"/>
          <p:cNvSpPr txBox="1">
            <a:spLocks/>
          </p:cNvSpPr>
          <p:nvPr userDrawn="1"/>
        </p:nvSpPr>
        <p:spPr>
          <a:xfrm>
            <a:off x="11354568" y="6532612"/>
            <a:ext cx="704016" cy="259321"/>
          </a:xfrm>
          <a:prstGeom prst="rect">
            <a:avLst/>
          </a:prstGeom>
        </p:spPr>
        <p:txBody>
          <a:bodyPr/>
          <a:lstStyle>
            <a:defPPr>
              <a:defRPr lang="en-US"/>
            </a:defPPr>
            <a:lvl1pPr marL="0" algn="ctr" defTabSz="457200" rtl="0" eaLnBrk="1" latinLnBrk="0" hangingPunct="1">
              <a:defRPr sz="12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841BFDA-80D9-594C-9D30-BD1F8718EC1A}" type="slidenum">
              <a:rPr lang="en-US" sz="1000" b="1" smtClean="0">
                <a:solidFill>
                  <a:srgbClr val="28351B"/>
                </a:solidFill>
              </a:rPr>
              <a:pPr/>
              <a:t>‹#›</a:t>
            </a:fld>
            <a:endParaRPr lang="en-US" sz="1000" b="1" dirty="0">
              <a:solidFill>
                <a:srgbClr val="28351B"/>
              </a:solidFill>
            </a:endParaRPr>
          </a:p>
        </p:txBody>
      </p:sp>
      <p:sp>
        <p:nvSpPr>
          <p:cNvPr id="20" name="TextBox 19"/>
          <p:cNvSpPr txBox="1"/>
          <p:nvPr userDrawn="1"/>
        </p:nvSpPr>
        <p:spPr>
          <a:xfrm>
            <a:off x="602017" y="6526954"/>
            <a:ext cx="10752552" cy="246221"/>
          </a:xfrm>
          <a:prstGeom prst="rect">
            <a:avLst/>
          </a:prstGeom>
          <a:noFill/>
        </p:spPr>
        <p:txBody>
          <a:bodyPr wrap="square" rtlCol="0">
            <a:spAutoFit/>
          </a:bodyPr>
          <a:lstStyle/>
          <a:p>
            <a:pPr algn="l"/>
            <a:r>
              <a:rPr lang="en-US" sz="1000" dirty="0">
                <a:solidFill>
                  <a:schemeClr val="bg1"/>
                </a:solidFill>
                <a:latin typeface="Minion Pro"/>
                <a:cs typeface="Minion Pro"/>
              </a:rPr>
              <a:t>LOCAL</a:t>
            </a:r>
            <a:r>
              <a:rPr lang="en-US" sz="1000" baseline="0" dirty="0">
                <a:solidFill>
                  <a:schemeClr val="bg1"/>
                </a:solidFill>
                <a:latin typeface="Minion Pro"/>
                <a:cs typeface="Minion Pro"/>
              </a:rPr>
              <a:t> FOOTPRINT. </a:t>
            </a:r>
            <a:r>
              <a:rPr lang="en-US" sz="1000" baseline="0" dirty="0">
                <a:solidFill>
                  <a:srgbClr val="EA9922"/>
                </a:solidFill>
                <a:latin typeface="Minion Pro"/>
                <a:cs typeface="Minion Pro"/>
              </a:rPr>
              <a:t>BIG IMPACT. </a:t>
            </a:r>
            <a:r>
              <a:rPr lang="en-US" sz="1000" dirty="0">
                <a:solidFill>
                  <a:schemeClr val="bg1"/>
                </a:solidFill>
                <a:latin typeface="Minion Pro"/>
                <a:cs typeface="Minion Pro"/>
              </a:rPr>
              <a:t>/  TEL: (973) 729-1880  / WWW.LCRLAW.COM</a:t>
            </a:r>
            <a:endParaRPr lang="en-US" sz="1000" dirty="0">
              <a:solidFill>
                <a:srgbClr val="EA9922"/>
              </a:solidFill>
              <a:latin typeface="Minion Pro"/>
              <a:cs typeface="Minion Pro"/>
            </a:endParaRPr>
          </a:p>
        </p:txBody>
      </p:sp>
      <p:sp>
        <p:nvSpPr>
          <p:cNvPr id="9" name="Oval 8"/>
          <p:cNvSpPr/>
          <p:nvPr userDrawn="1"/>
        </p:nvSpPr>
        <p:spPr>
          <a:xfrm>
            <a:off x="10197023" y="6511636"/>
            <a:ext cx="420768" cy="315576"/>
          </a:xfrm>
          <a:prstGeom prst="ellipse">
            <a:avLst/>
          </a:prstGeom>
          <a:solidFill>
            <a:schemeClr val="bg1"/>
          </a:solidFill>
          <a:ln w="19050" cmpd="sng">
            <a:solidFill>
              <a:srgbClr val="EA992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0" name="Slide Number Placeholder 5"/>
          <p:cNvSpPr txBox="1">
            <a:spLocks/>
          </p:cNvSpPr>
          <p:nvPr userDrawn="1"/>
        </p:nvSpPr>
        <p:spPr>
          <a:xfrm>
            <a:off x="10057449" y="6532612"/>
            <a:ext cx="704016" cy="259321"/>
          </a:xfrm>
          <a:prstGeom prst="rect">
            <a:avLst/>
          </a:prstGeom>
        </p:spPr>
        <p:txBody>
          <a:bodyPr/>
          <a:lstStyle>
            <a:defPPr>
              <a:defRPr lang="en-US"/>
            </a:defPPr>
            <a:lvl1pPr marL="0" algn="ctr" defTabSz="457200" rtl="0" eaLnBrk="1" latinLnBrk="0" hangingPunct="1">
              <a:defRPr sz="12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841BFDA-80D9-594C-9D30-BD1F8718EC1A}" type="slidenum">
              <a:rPr lang="en-US" sz="1000" b="1" smtClean="0">
                <a:solidFill>
                  <a:srgbClr val="28351B"/>
                </a:solidFill>
              </a:rPr>
              <a:pPr/>
              <a:t>‹#›</a:t>
            </a:fld>
            <a:endParaRPr lang="en-US" sz="1000" b="1" dirty="0">
              <a:solidFill>
                <a:srgbClr val="28351B"/>
              </a:solidFill>
            </a:endParaRPr>
          </a:p>
        </p:txBody>
      </p:sp>
      <p:pic>
        <p:nvPicPr>
          <p:cNvPr id="11" name="Picture 10" descr="LCR-Logo-Color-Large-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61690" y="5956955"/>
            <a:ext cx="1474412" cy="833540"/>
          </a:xfrm>
          <a:prstGeom prst="rect">
            <a:avLst/>
          </a:prstGeo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1264971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09600" y="6356351"/>
            <a:ext cx="2844800" cy="365125"/>
          </a:xfrm>
          <a:prstGeom prst="rect">
            <a:avLst/>
          </a:prstGeom>
        </p:spPr>
        <p:txBody>
          <a:bodyPr/>
          <a:lstStyle/>
          <a:p>
            <a:fld id="{432C1EAB-3C0E-A742-B1F6-B09BE1B6049A}" type="datetimeFigureOut">
              <a:rPr lang="en-US" smtClean="0"/>
              <a:t>6/2/2022</a:t>
            </a:fld>
            <a:endParaRPr lang="en-US" dirty="0"/>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8737600" y="6356351"/>
            <a:ext cx="2844800" cy="365125"/>
          </a:xfrm>
          <a:prstGeom prst="rect">
            <a:avLst/>
          </a:prstGeom>
        </p:spPr>
        <p:txBody>
          <a:bodyPr/>
          <a:lstStyle/>
          <a:p>
            <a:fld id="{A30D9DDC-8C40-D84C-83D6-5DCBFEE58636}" type="slidenum">
              <a:rPr lang="en-US" smtClean="0"/>
              <a:t>‹#›</a:t>
            </a:fld>
            <a:endParaRPr lang="en-US" dirty="0"/>
          </a:p>
        </p:txBody>
      </p:sp>
    </p:spTree>
    <p:extLst>
      <p:ext uri="{BB962C8B-B14F-4D97-AF65-F5344CB8AC3E}">
        <p14:creationId xmlns:p14="http://schemas.microsoft.com/office/powerpoint/2010/main" val="2538499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609600" y="6356351"/>
            <a:ext cx="2844800" cy="365125"/>
          </a:xfrm>
          <a:prstGeom prst="rect">
            <a:avLst/>
          </a:prstGeom>
        </p:spPr>
        <p:txBody>
          <a:bodyPr/>
          <a:lstStyle/>
          <a:p>
            <a:fld id="{432C1EAB-3C0E-A742-B1F6-B09BE1B6049A}" type="datetimeFigureOut">
              <a:rPr lang="en-US" smtClean="0"/>
              <a:t>6/2/2022</a:t>
            </a:fld>
            <a:endParaRPr lang="en-US" dirty="0"/>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8737600" y="6356351"/>
            <a:ext cx="2844800" cy="365125"/>
          </a:xfrm>
          <a:prstGeom prst="rect">
            <a:avLst/>
          </a:prstGeom>
        </p:spPr>
        <p:txBody>
          <a:bodyPr/>
          <a:lstStyle/>
          <a:p>
            <a:fld id="{A30D9DDC-8C40-D84C-83D6-5DCBFEE58636}" type="slidenum">
              <a:rPr lang="en-US" smtClean="0"/>
              <a:t>‹#›</a:t>
            </a:fld>
            <a:endParaRPr lang="en-US" dirty="0"/>
          </a:p>
        </p:txBody>
      </p:sp>
    </p:spTree>
    <p:extLst>
      <p:ext uri="{BB962C8B-B14F-4D97-AF65-F5344CB8AC3E}">
        <p14:creationId xmlns:p14="http://schemas.microsoft.com/office/powerpoint/2010/main" val="3278078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fld id="{432C1EAB-3C0E-A742-B1F6-B09BE1B6049A}" type="datetimeFigureOut">
              <a:rPr lang="en-US" smtClean="0"/>
              <a:t>6/2/2022</a:t>
            </a:fld>
            <a:endParaRPr lang="en-US" dirty="0"/>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8737600" y="6356351"/>
            <a:ext cx="2844800" cy="365125"/>
          </a:xfrm>
          <a:prstGeom prst="rect">
            <a:avLst/>
          </a:prstGeom>
        </p:spPr>
        <p:txBody>
          <a:bodyPr/>
          <a:lstStyle/>
          <a:p>
            <a:fld id="{A30D9DDC-8C40-D84C-83D6-5DCBFEE58636}" type="slidenum">
              <a:rPr lang="en-US" smtClean="0"/>
              <a:t>‹#›</a:t>
            </a:fld>
            <a:endParaRPr lang="en-US" dirty="0"/>
          </a:p>
        </p:txBody>
      </p:sp>
    </p:spTree>
    <p:extLst>
      <p:ext uri="{BB962C8B-B14F-4D97-AF65-F5344CB8AC3E}">
        <p14:creationId xmlns:p14="http://schemas.microsoft.com/office/powerpoint/2010/main" val="1134764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432C1EAB-3C0E-A742-B1F6-B09BE1B6049A}" type="datetimeFigureOut">
              <a:rPr lang="en-US" smtClean="0"/>
              <a:t>6/2/2022</a:t>
            </a:fld>
            <a:endParaRPr lang="en-US" dirty="0"/>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A30D9DDC-8C40-D84C-83D6-5DCBFEE58636}" type="slidenum">
              <a:rPr lang="en-US" smtClean="0"/>
              <a:t>‹#›</a:t>
            </a:fld>
            <a:endParaRPr lang="en-US" dirty="0"/>
          </a:p>
        </p:txBody>
      </p:sp>
    </p:spTree>
    <p:extLst>
      <p:ext uri="{BB962C8B-B14F-4D97-AF65-F5344CB8AC3E}">
        <p14:creationId xmlns:p14="http://schemas.microsoft.com/office/powerpoint/2010/main" val="1282819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432C1EAB-3C0E-A742-B1F6-B09BE1B6049A}" type="datetimeFigureOut">
              <a:rPr lang="en-US" smtClean="0"/>
              <a:t>6/2/2022</a:t>
            </a:fld>
            <a:endParaRPr lang="en-US" dirty="0"/>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A30D9DDC-8C40-D84C-83D6-5DCBFEE58636}" type="slidenum">
              <a:rPr lang="en-US" smtClean="0"/>
              <a:t>‹#›</a:t>
            </a:fld>
            <a:endParaRPr lang="en-US" dirty="0"/>
          </a:p>
        </p:txBody>
      </p:sp>
    </p:spTree>
    <p:extLst>
      <p:ext uri="{BB962C8B-B14F-4D97-AF65-F5344CB8AC3E}">
        <p14:creationId xmlns:p14="http://schemas.microsoft.com/office/powerpoint/2010/main" val="3283655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background.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1"/>
            <a:ext cx="12208256" cy="6874571"/>
          </a:xfrm>
          <a:prstGeom prst="rect">
            <a:avLst/>
          </a:prstGeom>
        </p:spPr>
      </p:pic>
    </p:spTree>
    <p:extLst>
      <p:ext uri="{BB962C8B-B14F-4D97-AF65-F5344CB8AC3E}">
        <p14:creationId xmlns:p14="http://schemas.microsoft.com/office/powerpoint/2010/main" val="24024906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t.co/9bXPvmmdX3" TargetMode="External"/><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4.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11"/>
          <p:cNvSpPr>
            <a:spLocks noGrp="1"/>
          </p:cNvSpPr>
          <p:nvPr>
            <p:ph type="subTitle" idx="1"/>
          </p:nvPr>
        </p:nvSpPr>
        <p:spPr>
          <a:xfrm>
            <a:off x="5580668" y="876693"/>
            <a:ext cx="6089716" cy="2667695"/>
          </a:xfrm>
        </p:spPr>
        <p:txBody>
          <a:bodyPr/>
          <a:lstStyle/>
          <a:p>
            <a:pPr algn="ctr"/>
            <a:r>
              <a:rPr lang="en-US" sz="2800" b="1" dirty="0">
                <a:solidFill>
                  <a:schemeClr val="tx1"/>
                </a:solidFill>
                <a:latin typeface="Minion Pro"/>
              </a:rPr>
              <a:t>EMPLOYEE COMPLAINTS &amp; WHISTLEBLOWING: </a:t>
            </a:r>
            <a:br>
              <a:rPr lang="en-US" sz="2800" b="1" dirty="0">
                <a:solidFill>
                  <a:schemeClr val="tx1"/>
                </a:solidFill>
                <a:latin typeface="Minion Pro"/>
              </a:rPr>
            </a:br>
            <a:r>
              <a:rPr lang="en-US" sz="2800" b="1" dirty="0">
                <a:solidFill>
                  <a:schemeClr val="tx1"/>
                </a:solidFill>
                <a:latin typeface="Minion Pro"/>
              </a:rPr>
              <a:t>How Employers Should Respond</a:t>
            </a:r>
          </a:p>
          <a:p>
            <a:pPr algn="ctr"/>
            <a:r>
              <a:rPr lang="en-US" b="1" dirty="0">
                <a:solidFill>
                  <a:schemeClr val="tx2">
                    <a:lumMod val="60000"/>
                    <a:lumOff val="40000"/>
                  </a:schemeClr>
                </a:solidFill>
                <a:latin typeface="Minion Pro"/>
              </a:rPr>
              <a:t>Thursday, June 2, 2022 	</a:t>
            </a:r>
            <a:endParaRPr lang="en-US" sz="2800" b="1" dirty="0">
              <a:latin typeface="Minion Pro"/>
            </a:endParaRPr>
          </a:p>
          <a:p>
            <a:pPr algn="ctr"/>
            <a:r>
              <a:rPr lang="en-US" sz="2800" b="1" dirty="0">
                <a:latin typeface="Minion Pro"/>
              </a:rPr>
              <a:t> </a:t>
            </a:r>
          </a:p>
        </p:txBody>
      </p:sp>
      <p:sp>
        <p:nvSpPr>
          <p:cNvPr id="7" name="Subtitle 2"/>
          <p:cNvSpPr txBox="1">
            <a:spLocks/>
          </p:cNvSpPr>
          <p:nvPr/>
        </p:nvSpPr>
        <p:spPr>
          <a:xfrm>
            <a:off x="5860869" y="2002972"/>
            <a:ext cx="5181599" cy="914399"/>
          </a:xfrm>
          <a:prstGeom prst="rect">
            <a:avLst/>
          </a:prstGeom>
        </p:spPr>
        <p:txBody>
          <a:bodyPr/>
          <a:lstStyle>
            <a:lvl1pPr marL="0" indent="0" algn="l" defTabSz="457200" rtl="0" eaLnBrk="1" latinLnBrk="0" hangingPunct="1">
              <a:spcBef>
                <a:spcPct val="20000"/>
              </a:spcBef>
              <a:buFont typeface="Arial"/>
              <a:buNone/>
              <a:defRPr sz="2400" kern="1200">
                <a:solidFill>
                  <a:srgbClr val="EBA121"/>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l" defTabSz="457200" rtl="0" eaLnBrk="1" fontAlgn="auto" latinLnBrk="0" hangingPunct="1">
              <a:lnSpc>
                <a:spcPct val="65000"/>
              </a:lnSpc>
              <a:spcBef>
                <a:spcPct val="20000"/>
              </a:spcBef>
              <a:spcAft>
                <a:spcPts val="0"/>
              </a:spcAft>
              <a:buClrTx/>
              <a:buSzTx/>
              <a:buFont typeface="Arial"/>
              <a:buNone/>
              <a:tabLst/>
              <a:defRPr/>
            </a:pPr>
            <a:endParaRPr kumimoji="0" lang="en-US" sz="1400" b="0" i="0" u="none" strike="noStrike" kern="1200" cap="none" spc="0" normalizeH="0" baseline="0" noProof="0" dirty="0">
              <a:ln>
                <a:noFill/>
              </a:ln>
              <a:solidFill>
                <a:prstClr val="black">
                  <a:lumMod val="65000"/>
                  <a:lumOff val="35000"/>
                </a:prstClr>
              </a:solidFill>
              <a:effectLst/>
              <a:uLnTx/>
              <a:uFillTx/>
              <a:latin typeface="Calibri"/>
              <a:ea typeface="+mn-ea"/>
              <a:cs typeface="+mn-cs"/>
            </a:endParaRPr>
          </a:p>
        </p:txBody>
      </p:sp>
      <p:pic>
        <p:nvPicPr>
          <p:cNvPr id="3" name="Picture 2">
            <a:extLst>
              <a:ext uri="{FF2B5EF4-FFF2-40B4-BE49-F238E27FC236}">
                <a16:creationId xmlns:a16="http://schemas.microsoft.com/office/drawing/2014/main" id="{93A355F4-CA1F-4858-8696-C9B1832BE0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18808" y="3710284"/>
            <a:ext cx="3501358" cy="1645404"/>
          </a:xfrm>
          <a:prstGeom prst="rect">
            <a:avLst/>
          </a:prstGeom>
        </p:spPr>
      </p:pic>
    </p:spTree>
    <p:extLst>
      <p:ext uri="{BB962C8B-B14F-4D97-AF65-F5344CB8AC3E}">
        <p14:creationId xmlns:p14="http://schemas.microsoft.com/office/powerpoint/2010/main" val="563588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E96BC-7947-5549-9472-124D5715A89D}"/>
              </a:ext>
            </a:extLst>
          </p:cNvPr>
          <p:cNvSpPr>
            <a:spLocks noGrp="1"/>
          </p:cNvSpPr>
          <p:nvPr>
            <p:ph type="title"/>
          </p:nvPr>
        </p:nvSpPr>
        <p:spPr>
          <a:xfrm>
            <a:off x="1846158" y="1615769"/>
            <a:ext cx="8403724" cy="982944"/>
          </a:xfrm>
        </p:spPr>
        <p:txBody>
          <a:bodyPr>
            <a:normAutofit/>
          </a:bodyPr>
          <a:lstStyle/>
          <a:p>
            <a:r>
              <a:rPr lang="en-US" sz="4000" dirty="0"/>
              <a:t>Employee Complaint Policies</a:t>
            </a:r>
          </a:p>
        </p:txBody>
      </p:sp>
      <p:sp>
        <p:nvSpPr>
          <p:cNvPr id="3" name="Content Placeholder 2">
            <a:extLst>
              <a:ext uri="{FF2B5EF4-FFF2-40B4-BE49-F238E27FC236}">
                <a16:creationId xmlns:a16="http://schemas.microsoft.com/office/drawing/2014/main" id="{7A1517D4-D9F8-88C8-48C8-583506F5BFAD}"/>
              </a:ext>
            </a:extLst>
          </p:cNvPr>
          <p:cNvSpPr>
            <a:spLocks noGrp="1"/>
          </p:cNvSpPr>
          <p:nvPr>
            <p:ph type="body" idx="1"/>
          </p:nvPr>
        </p:nvSpPr>
        <p:spPr>
          <a:xfrm>
            <a:off x="817124" y="2884599"/>
            <a:ext cx="10564238" cy="1500187"/>
          </a:xfrm>
        </p:spPr>
        <p:txBody>
          <a:bodyPr/>
          <a:lstStyle/>
          <a:p>
            <a:pPr marL="914400" lvl="1" indent="-457200">
              <a:spcAft>
                <a:spcPts val="2400"/>
              </a:spcAft>
              <a:buFont typeface="Arial" panose="020B0604020202020204" pitchFamily="34" charset="0"/>
              <a:buChar char="•"/>
            </a:pPr>
            <a:r>
              <a:rPr lang="en-US" sz="3200" dirty="0">
                <a:solidFill>
                  <a:schemeClr val="tx1"/>
                </a:solidFill>
              </a:rPr>
              <a:t>Anti-Harassment and Anti-Discrimination Policies</a:t>
            </a:r>
          </a:p>
          <a:p>
            <a:pPr marL="914400" lvl="1" indent="-457200">
              <a:spcAft>
                <a:spcPts val="2400"/>
              </a:spcAft>
              <a:buFont typeface="Arial" panose="020B0604020202020204" pitchFamily="34" charset="0"/>
              <a:buChar char="•"/>
            </a:pPr>
            <a:r>
              <a:rPr lang="en-US" sz="3200" dirty="0">
                <a:solidFill>
                  <a:schemeClr val="tx1"/>
                </a:solidFill>
              </a:rPr>
              <a:t>Complaint Policy</a:t>
            </a:r>
          </a:p>
          <a:p>
            <a:endParaRPr lang="en-US" sz="2000" dirty="0">
              <a:solidFill>
                <a:schemeClr val="tx1"/>
              </a:solidFill>
            </a:endParaRPr>
          </a:p>
        </p:txBody>
      </p:sp>
    </p:spTree>
    <p:extLst>
      <p:ext uri="{BB962C8B-B14F-4D97-AF65-F5344CB8AC3E}">
        <p14:creationId xmlns:p14="http://schemas.microsoft.com/office/powerpoint/2010/main" val="1521941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64967-3C75-D120-E59F-E56FCD167B47}"/>
              </a:ext>
            </a:extLst>
          </p:cNvPr>
          <p:cNvSpPr>
            <a:spLocks noGrp="1"/>
          </p:cNvSpPr>
          <p:nvPr>
            <p:ph type="title"/>
          </p:nvPr>
        </p:nvSpPr>
        <p:spPr/>
        <p:txBody>
          <a:bodyPr/>
          <a:lstStyle/>
          <a:p>
            <a:r>
              <a:rPr lang="en-US" dirty="0"/>
              <a:t>Anti-Harassment &amp; Anti-Discrimination</a:t>
            </a:r>
          </a:p>
        </p:txBody>
      </p:sp>
      <p:sp>
        <p:nvSpPr>
          <p:cNvPr id="3" name="Content Placeholder 2">
            <a:extLst>
              <a:ext uri="{FF2B5EF4-FFF2-40B4-BE49-F238E27FC236}">
                <a16:creationId xmlns:a16="http://schemas.microsoft.com/office/drawing/2014/main" id="{079884BC-1CCF-AEB0-4FA9-FA32177E303B}"/>
              </a:ext>
            </a:extLst>
          </p:cNvPr>
          <p:cNvSpPr>
            <a:spLocks noGrp="1"/>
          </p:cNvSpPr>
          <p:nvPr>
            <p:ph idx="1"/>
          </p:nvPr>
        </p:nvSpPr>
        <p:spPr/>
        <p:txBody>
          <a:bodyPr/>
          <a:lstStyle/>
          <a:p>
            <a:pPr marL="342900" indent="-342900">
              <a:buFont typeface="Arial" panose="020B0604020202020204" pitchFamily="34" charset="0"/>
              <a:buChar char="•"/>
            </a:pPr>
            <a:r>
              <a:rPr lang="en-US" sz="3200" b="1" u="sng" dirty="0"/>
              <a:t>MUST</a:t>
            </a:r>
            <a:r>
              <a:rPr lang="en-US" sz="3200" dirty="0"/>
              <a:t> Prohibit:</a:t>
            </a:r>
          </a:p>
          <a:p>
            <a:pPr marL="800100" lvl="1" indent="-342900">
              <a:buFont typeface="Arial" panose="020B0604020202020204" pitchFamily="34" charset="0"/>
              <a:buChar char="•"/>
            </a:pPr>
            <a:r>
              <a:rPr lang="en-US" sz="3200" dirty="0"/>
              <a:t>Sexual Harassment</a:t>
            </a:r>
          </a:p>
          <a:p>
            <a:pPr marL="800100" lvl="1" indent="-342900">
              <a:buFont typeface="Arial" panose="020B0604020202020204" pitchFamily="34" charset="0"/>
              <a:buChar char="•"/>
            </a:pPr>
            <a:r>
              <a:rPr lang="en-US" sz="3200" dirty="0"/>
              <a:t>Harassment on the basis of any other protected characteristic</a:t>
            </a:r>
          </a:p>
          <a:p>
            <a:pPr marL="800100" lvl="1" indent="-342900">
              <a:buFont typeface="Arial" panose="020B0604020202020204" pitchFamily="34" charset="0"/>
              <a:buChar char="•"/>
            </a:pPr>
            <a:r>
              <a:rPr lang="en-US" sz="3200" dirty="0"/>
              <a:t>Discrimination on the basis of any protected characteristic</a:t>
            </a:r>
          </a:p>
          <a:p>
            <a:pPr lvl="1"/>
            <a:r>
              <a:rPr lang="en-US" sz="3200" dirty="0"/>
              <a:t> </a:t>
            </a:r>
          </a:p>
          <a:p>
            <a:endParaRPr lang="en-US" dirty="0"/>
          </a:p>
        </p:txBody>
      </p:sp>
    </p:spTree>
    <p:extLst>
      <p:ext uri="{BB962C8B-B14F-4D97-AF65-F5344CB8AC3E}">
        <p14:creationId xmlns:p14="http://schemas.microsoft.com/office/powerpoint/2010/main" val="29570964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64967-3C75-D120-E59F-E56FCD167B47}"/>
              </a:ext>
            </a:extLst>
          </p:cNvPr>
          <p:cNvSpPr>
            <a:spLocks noGrp="1"/>
          </p:cNvSpPr>
          <p:nvPr>
            <p:ph type="title"/>
          </p:nvPr>
        </p:nvSpPr>
        <p:spPr/>
        <p:txBody>
          <a:bodyPr/>
          <a:lstStyle/>
          <a:p>
            <a:r>
              <a:rPr lang="en-US" dirty="0"/>
              <a:t>Anti-Harassment &amp; Anti-Discrimination</a:t>
            </a:r>
          </a:p>
        </p:txBody>
      </p:sp>
      <p:sp>
        <p:nvSpPr>
          <p:cNvPr id="3" name="Content Placeholder 2">
            <a:extLst>
              <a:ext uri="{FF2B5EF4-FFF2-40B4-BE49-F238E27FC236}">
                <a16:creationId xmlns:a16="http://schemas.microsoft.com/office/drawing/2014/main" id="{079884BC-1CCF-AEB0-4FA9-FA32177E303B}"/>
              </a:ext>
            </a:extLst>
          </p:cNvPr>
          <p:cNvSpPr>
            <a:spLocks noGrp="1"/>
          </p:cNvSpPr>
          <p:nvPr>
            <p:ph idx="1"/>
          </p:nvPr>
        </p:nvSpPr>
        <p:spPr>
          <a:xfrm>
            <a:off x="602018" y="1186774"/>
            <a:ext cx="11038117" cy="5096887"/>
          </a:xfrm>
        </p:spPr>
        <p:txBody>
          <a:bodyPr/>
          <a:lstStyle/>
          <a:p>
            <a:pPr lvl="0">
              <a:lnSpc>
                <a:spcPct val="150000"/>
              </a:lnSpc>
              <a:buFont typeface="Arial" panose="020B0604020202020204" pitchFamily="34" charset="0"/>
              <a:buChar char="•"/>
            </a:pPr>
            <a:r>
              <a:rPr lang="en-US" sz="3600" dirty="0">
                <a:solidFill>
                  <a:prstClr val="black">
                    <a:lumMod val="85000"/>
                    <a:lumOff val="15000"/>
                  </a:prstClr>
                </a:solidFill>
              </a:rPr>
              <a:t>Affirmatively state anti-harassment policy</a:t>
            </a:r>
          </a:p>
          <a:p>
            <a:pPr lvl="0">
              <a:lnSpc>
                <a:spcPct val="150000"/>
              </a:lnSpc>
              <a:buFont typeface="Arial" panose="020B0604020202020204" pitchFamily="34" charset="0"/>
              <a:buChar char="•"/>
            </a:pPr>
            <a:r>
              <a:rPr lang="en-US" sz="3600" dirty="0">
                <a:solidFill>
                  <a:prstClr val="black">
                    <a:lumMod val="85000"/>
                    <a:lumOff val="15000"/>
                  </a:prstClr>
                </a:solidFill>
              </a:rPr>
              <a:t>Provide for training to employees and supervisors</a:t>
            </a:r>
          </a:p>
          <a:p>
            <a:pPr lvl="0">
              <a:lnSpc>
                <a:spcPct val="150000"/>
              </a:lnSpc>
              <a:buFont typeface="Arial" panose="020B0604020202020204" pitchFamily="34" charset="0"/>
              <a:buChar char="•"/>
            </a:pPr>
            <a:r>
              <a:rPr lang="en-US" sz="3600" dirty="0">
                <a:solidFill>
                  <a:prstClr val="black">
                    <a:lumMod val="85000"/>
                    <a:lumOff val="15000"/>
                  </a:prstClr>
                </a:solidFill>
              </a:rPr>
              <a:t>Establish internal complaint procedure </a:t>
            </a:r>
          </a:p>
          <a:p>
            <a:pPr lvl="0">
              <a:lnSpc>
                <a:spcPct val="150000"/>
              </a:lnSpc>
              <a:buFont typeface="Arial" panose="020B0604020202020204" pitchFamily="34" charset="0"/>
              <a:buChar char="•"/>
            </a:pPr>
            <a:r>
              <a:rPr lang="en-US" sz="3600" dirty="0">
                <a:solidFill>
                  <a:prstClr val="black">
                    <a:lumMod val="85000"/>
                    <a:lumOff val="15000"/>
                  </a:prstClr>
                </a:solidFill>
              </a:rPr>
              <a:t>Establish measures to monitor enforcement of the policy</a:t>
            </a:r>
          </a:p>
          <a:p>
            <a:endParaRPr lang="en-US" dirty="0"/>
          </a:p>
        </p:txBody>
      </p:sp>
    </p:spTree>
    <p:extLst>
      <p:ext uri="{BB962C8B-B14F-4D97-AF65-F5344CB8AC3E}">
        <p14:creationId xmlns:p14="http://schemas.microsoft.com/office/powerpoint/2010/main" val="4546778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2CD15-6F57-12D1-D241-85462D713A57}"/>
              </a:ext>
            </a:extLst>
          </p:cNvPr>
          <p:cNvSpPr>
            <a:spLocks noGrp="1"/>
          </p:cNvSpPr>
          <p:nvPr>
            <p:ph type="title"/>
          </p:nvPr>
        </p:nvSpPr>
        <p:spPr/>
        <p:txBody>
          <a:bodyPr/>
          <a:lstStyle/>
          <a:p>
            <a:r>
              <a:rPr lang="en-US" dirty="0"/>
              <a:t>Protected Categories</a:t>
            </a:r>
          </a:p>
        </p:txBody>
      </p:sp>
      <p:sp>
        <p:nvSpPr>
          <p:cNvPr id="4" name="Text Placeholder 3">
            <a:extLst>
              <a:ext uri="{FF2B5EF4-FFF2-40B4-BE49-F238E27FC236}">
                <a16:creationId xmlns:a16="http://schemas.microsoft.com/office/drawing/2014/main" id="{4EC009FE-F9ED-7230-00B7-2E30F508ED83}"/>
              </a:ext>
            </a:extLst>
          </p:cNvPr>
          <p:cNvSpPr>
            <a:spLocks noGrp="1"/>
          </p:cNvSpPr>
          <p:nvPr>
            <p:ph type="body" idx="1"/>
          </p:nvPr>
        </p:nvSpPr>
        <p:spPr/>
        <p:txBody>
          <a:bodyPr/>
          <a:lstStyle/>
          <a:p>
            <a:endParaRPr lang="en-US"/>
          </a:p>
        </p:txBody>
      </p:sp>
      <p:sp>
        <p:nvSpPr>
          <p:cNvPr id="5" name="Content Placeholder 4">
            <a:extLst>
              <a:ext uri="{FF2B5EF4-FFF2-40B4-BE49-F238E27FC236}">
                <a16:creationId xmlns:a16="http://schemas.microsoft.com/office/drawing/2014/main" id="{666A8458-BE8F-803A-752E-9779D3D996DF}"/>
              </a:ext>
            </a:extLst>
          </p:cNvPr>
          <p:cNvSpPr>
            <a:spLocks noGrp="1"/>
          </p:cNvSpPr>
          <p:nvPr>
            <p:ph sz="half" idx="2"/>
          </p:nvPr>
        </p:nvSpPr>
        <p:spPr/>
        <p:txBody>
          <a:bodyPr/>
          <a:lstStyle/>
          <a:p>
            <a:pPr marL="685800" indent="-685800">
              <a:buFont typeface="Arial" panose="020B0604020202020204" pitchFamily="34" charset="0"/>
              <a:buChar char="•"/>
            </a:pPr>
            <a:r>
              <a:rPr lang="en-US" sz="2800" dirty="0">
                <a:solidFill>
                  <a:prstClr val="black">
                    <a:lumMod val="85000"/>
                    <a:lumOff val="15000"/>
                  </a:prstClr>
                </a:solidFill>
              </a:rPr>
              <a:t>race</a:t>
            </a:r>
          </a:p>
          <a:p>
            <a:pPr marL="685800" indent="-685800">
              <a:buFont typeface="Arial" panose="020B0604020202020204" pitchFamily="34" charset="0"/>
              <a:buChar char="•"/>
            </a:pPr>
            <a:r>
              <a:rPr lang="en-US" sz="2800" dirty="0">
                <a:solidFill>
                  <a:prstClr val="black">
                    <a:lumMod val="85000"/>
                    <a:lumOff val="15000"/>
                  </a:prstClr>
                </a:solidFill>
              </a:rPr>
              <a:t>creed</a:t>
            </a:r>
          </a:p>
          <a:p>
            <a:pPr marL="685800" indent="-685800">
              <a:buFont typeface="Arial" panose="020B0604020202020204" pitchFamily="34" charset="0"/>
              <a:buChar char="•"/>
            </a:pPr>
            <a:r>
              <a:rPr lang="en-US" sz="2800" dirty="0">
                <a:solidFill>
                  <a:prstClr val="black">
                    <a:lumMod val="85000"/>
                    <a:lumOff val="15000"/>
                  </a:prstClr>
                </a:solidFill>
              </a:rPr>
              <a:t>color</a:t>
            </a:r>
          </a:p>
          <a:p>
            <a:pPr marL="685800" indent="-685800">
              <a:buFont typeface="Arial" panose="020B0604020202020204" pitchFamily="34" charset="0"/>
              <a:buChar char="•"/>
            </a:pPr>
            <a:r>
              <a:rPr lang="en-US" sz="2800" dirty="0">
                <a:solidFill>
                  <a:prstClr val="black">
                    <a:lumMod val="85000"/>
                    <a:lumOff val="15000"/>
                  </a:prstClr>
                </a:solidFill>
              </a:rPr>
              <a:t>national origin</a:t>
            </a:r>
          </a:p>
          <a:p>
            <a:pPr marL="685800" indent="-685800">
              <a:buFont typeface="Arial" panose="020B0604020202020204" pitchFamily="34" charset="0"/>
              <a:buChar char="•"/>
            </a:pPr>
            <a:r>
              <a:rPr lang="en-US" sz="2800" dirty="0">
                <a:solidFill>
                  <a:prstClr val="black">
                    <a:lumMod val="85000"/>
                    <a:lumOff val="15000"/>
                  </a:prstClr>
                </a:solidFill>
              </a:rPr>
              <a:t>nationality</a:t>
            </a:r>
          </a:p>
          <a:p>
            <a:pPr marL="685800" indent="-685800">
              <a:buFont typeface="Arial" panose="020B0604020202020204" pitchFamily="34" charset="0"/>
              <a:buChar char="•"/>
            </a:pPr>
            <a:r>
              <a:rPr lang="en-US" sz="2800" dirty="0">
                <a:solidFill>
                  <a:prstClr val="black">
                    <a:lumMod val="85000"/>
                    <a:lumOff val="15000"/>
                  </a:prstClr>
                </a:solidFill>
              </a:rPr>
              <a:t>ancestry </a:t>
            </a:r>
          </a:p>
          <a:p>
            <a:pPr marL="685800" indent="-685800">
              <a:buFont typeface="Arial" panose="020B0604020202020204" pitchFamily="34" charset="0"/>
              <a:buChar char="•"/>
            </a:pPr>
            <a:r>
              <a:rPr lang="en-US" sz="2800" dirty="0">
                <a:solidFill>
                  <a:prstClr val="black">
                    <a:lumMod val="85000"/>
                    <a:lumOff val="15000"/>
                  </a:prstClr>
                </a:solidFill>
              </a:rPr>
              <a:t>age </a:t>
            </a:r>
          </a:p>
          <a:p>
            <a:endParaRPr lang="en-US" dirty="0"/>
          </a:p>
        </p:txBody>
      </p:sp>
      <p:sp>
        <p:nvSpPr>
          <p:cNvPr id="6" name="Text Placeholder 5">
            <a:extLst>
              <a:ext uri="{FF2B5EF4-FFF2-40B4-BE49-F238E27FC236}">
                <a16:creationId xmlns:a16="http://schemas.microsoft.com/office/drawing/2014/main" id="{DB9D8B83-0787-4447-1FC0-F518B90B56C6}"/>
              </a:ext>
            </a:extLst>
          </p:cNvPr>
          <p:cNvSpPr>
            <a:spLocks noGrp="1"/>
          </p:cNvSpPr>
          <p:nvPr>
            <p:ph type="body" sz="quarter" idx="3"/>
          </p:nvPr>
        </p:nvSpPr>
        <p:spPr/>
        <p:txBody>
          <a:bodyPr/>
          <a:lstStyle/>
          <a:p>
            <a:endParaRPr lang="en-US"/>
          </a:p>
        </p:txBody>
      </p:sp>
      <p:sp>
        <p:nvSpPr>
          <p:cNvPr id="7" name="Content Placeholder 6">
            <a:extLst>
              <a:ext uri="{FF2B5EF4-FFF2-40B4-BE49-F238E27FC236}">
                <a16:creationId xmlns:a16="http://schemas.microsoft.com/office/drawing/2014/main" id="{2CB221CB-E245-0244-7A32-5FAC64767018}"/>
              </a:ext>
            </a:extLst>
          </p:cNvPr>
          <p:cNvSpPr>
            <a:spLocks noGrp="1"/>
          </p:cNvSpPr>
          <p:nvPr>
            <p:ph sz="quarter" idx="4"/>
          </p:nvPr>
        </p:nvSpPr>
        <p:spPr/>
        <p:txBody>
          <a:bodyPr/>
          <a:lstStyle/>
          <a:p>
            <a:pPr marL="685800" indent="-685800">
              <a:buFont typeface="Arial" panose="020B0604020202020204" pitchFamily="34" charset="0"/>
              <a:buChar char="•"/>
            </a:pPr>
            <a:r>
              <a:rPr lang="en-US" sz="2800" dirty="0">
                <a:solidFill>
                  <a:prstClr val="black">
                    <a:lumMod val="85000"/>
                    <a:lumOff val="15000"/>
                  </a:prstClr>
                </a:solidFill>
              </a:rPr>
              <a:t>sex</a:t>
            </a:r>
          </a:p>
          <a:p>
            <a:pPr marL="685800" indent="-685800">
              <a:buFont typeface="Arial" panose="020B0604020202020204" pitchFamily="34" charset="0"/>
              <a:buChar char="•"/>
            </a:pPr>
            <a:r>
              <a:rPr lang="en-US" sz="2800" dirty="0">
                <a:solidFill>
                  <a:prstClr val="black">
                    <a:lumMod val="85000"/>
                    <a:lumOff val="15000"/>
                  </a:prstClr>
                </a:solidFill>
              </a:rPr>
              <a:t>pregnancy </a:t>
            </a:r>
          </a:p>
          <a:p>
            <a:pPr marL="685800" indent="-685800">
              <a:buFont typeface="Arial" panose="020B0604020202020204" pitchFamily="34" charset="0"/>
              <a:buChar char="•"/>
            </a:pPr>
            <a:r>
              <a:rPr lang="en-US" sz="2800" dirty="0">
                <a:solidFill>
                  <a:prstClr val="black">
                    <a:lumMod val="85000"/>
                    <a:lumOff val="15000"/>
                  </a:prstClr>
                </a:solidFill>
              </a:rPr>
              <a:t>familial status </a:t>
            </a:r>
          </a:p>
          <a:p>
            <a:pPr marL="685800" indent="-685800">
              <a:buFont typeface="Arial" panose="020B0604020202020204" pitchFamily="34" charset="0"/>
              <a:buChar char="•"/>
            </a:pPr>
            <a:r>
              <a:rPr lang="en-US" sz="2800" dirty="0">
                <a:solidFill>
                  <a:prstClr val="black">
                    <a:lumMod val="85000"/>
                    <a:lumOff val="15000"/>
                  </a:prstClr>
                </a:solidFill>
              </a:rPr>
              <a:t>marital status </a:t>
            </a:r>
          </a:p>
          <a:p>
            <a:pPr marL="685800" indent="-685800">
              <a:buFont typeface="Arial" panose="020B0604020202020204" pitchFamily="34" charset="0"/>
              <a:buChar char="•"/>
            </a:pPr>
            <a:r>
              <a:rPr lang="en-US" sz="2800" dirty="0">
                <a:solidFill>
                  <a:prstClr val="black">
                    <a:lumMod val="85000"/>
                    <a:lumOff val="15000"/>
                  </a:prstClr>
                </a:solidFill>
              </a:rPr>
              <a:t>breastfeeding</a:t>
            </a:r>
          </a:p>
          <a:p>
            <a:endParaRPr lang="en-US" dirty="0"/>
          </a:p>
        </p:txBody>
      </p:sp>
    </p:spTree>
    <p:extLst>
      <p:ext uri="{BB962C8B-B14F-4D97-AF65-F5344CB8AC3E}">
        <p14:creationId xmlns:p14="http://schemas.microsoft.com/office/powerpoint/2010/main" val="28049149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2CD15-6F57-12D1-D241-85462D713A57}"/>
              </a:ext>
            </a:extLst>
          </p:cNvPr>
          <p:cNvSpPr>
            <a:spLocks noGrp="1"/>
          </p:cNvSpPr>
          <p:nvPr>
            <p:ph type="title"/>
          </p:nvPr>
        </p:nvSpPr>
        <p:spPr/>
        <p:txBody>
          <a:bodyPr/>
          <a:lstStyle/>
          <a:p>
            <a:r>
              <a:rPr lang="en-US" dirty="0"/>
              <a:t>More Protected Categories</a:t>
            </a:r>
          </a:p>
        </p:txBody>
      </p:sp>
      <p:sp>
        <p:nvSpPr>
          <p:cNvPr id="4" name="Text Placeholder 3">
            <a:extLst>
              <a:ext uri="{FF2B5EF4-FFF2-40B4-BE49-F238E27FC236}">
                <a16:creationId xmlns:a16="http://schemas.microsoft.com/office/drawing/2014/main" id="{4EC009FE-F9ED-7230-00B7-2E30F508ED83}"/>
              </a:ext>
            </a:extLst>
          </p:cNvPr>
          <p:cNvSpPr>
            <a:spLocks noGrp="1"/>
          </p:cNvSpPr>
          <p:nvPr>
            <p:ph type="body" idx="1"/>
          </p:nvPr>
        </p:nvSpPr>
        <p:spPr/>
        <p:txBody>
          <a:bodyPr/>
          <a:lstStyle/>
          <a:p>
            <a:endParaRPr lang="en-US"/>
          </a:p>
        </p:txBody>
      </p:sp>
      <p:sp>
        <p:nvSpPr>
          <p:cNvPr id="5" name="Content Placeholder 4">
            <a:extLst>
              <a:ext uri="{FF2B5EF4-FFF2-40B4-BE49-F238E27FC236}">
                <a16:creationId xmlns:a16="http://schemas.microsoft.com/office/drawing/2014/main" id="{666A8458-BE8F-803A-752E-9779D3D996DF}"/>
              </a:ext>
            </a:extLst>
          </p:cNvPr>
          <p:cNvSpPr>
            <a:spLocks noGrp="1"/>
          </p:cNvSpPr>
          <p:nvPr>
            <p:ph sz="half" idx="2"/>
          </p:nvPr>
        </p:nvSpPr>
        <p:spPr/>
        <p:txBody>
          <a:bodyPr/>
          <a:lstStyle/>
          <a:p>
            <a:pPr lvl="0" defTabSz="914400">
              <a:lnSpc>
                <a:spcPct val="150000"/>
              </a:lnSpc>
              <a:spcBef>
                <a:spcPts val="0"/>
              </a:spcBef>
              <a:spcAft>
                <a:spcPts val="0"/>
              </a:spcAft>
              <a:buClrTx/>
              <a:buFont typeface="Arial" panose="020B0604020202020204" pitchFamily="34" charset="0"/>
              <a:buChar char="•"/>
              <a:defRPr/>
            </a:pPr>
            <a:r>
              <a:rPr lang="en-US" sz="2800" dirty="0">
                <a:solidFill>
                  <a:prstClr val="black">
                    <a:lumMod val="85000"/>
                    <a:lumOff val="15000"/>
                  </a:prstClr>
                </a:solidFill>
              </a:rPr>
              <a:t>domestic partnership or civil union status</a:t>
            </a:r>
          </a:p>
          <a:p>
            <a:pPr lvl="0" defTabSz="914400">
              <a:lnSpc>
                <a:spcPct val="150000"/>
              </a:lnSpc>
              <a:spcBef>
                <a:spcPts val="0"/>
              </a:spcBef>
              <a:spcAft>
                <a:spcPts val="0"/>
              </a:spcAft>
              <a:buClrTx/>
              <a:buFont typeface="Arial" panose="020B0604020202020204" pitchFamily="34" charset="0"/>
              <a:buChar char="•"/>
              <a:defRPr/>
            </a:pPr>
            <a:r>
              <a:rPr lang="en-US" sz="2800" dirty="0">
                <a:solidFill>
                  <a:prstClr val="black">
                    <a:lumMod val="85000"/>
                    <a:lumOff val="15000"/>
                  </a:prstClr>
                </a:solidFill>
              </a:rPr>
              <a:t>affectional or sexual orientation</a:t>
            </a:r>
          </a:p>
          <a:p>
            <a:pPr lvl="0" defTabSz="914400">
              <a:lnSpc>
                <a:spcPct val="150000"/>
              </a:lnSpc>
              <a:spcBef>
                <a:spcPts val="0"/>
              </a:spcBef>
              <a:spcAft>
                <a:spcPts val="0"/>
              </a:spcAft>
              <a:buClrTx/>
              <a:buFont typeface="Arial" panose="020B0604020202020204" pitchFamily="34" charset="0"/>
              <a:buChar char="•"/>
              <a:defRPr/>
            </a:pPr>
            <a:r>
              <a:rPr lang="en-US" sz="2800" dirty="0">
                <a:solidFill>
                  <a:prstClr val="black">
                    <a:lumMod val="85000"/>
                    <a:lumOff val="15000"/>
                  </a:prstClr>
                </a:solidFill>
              </a:rPr>
              <a:t>gender identity or expression</a:t>
            </a:r>
          </a:p>
          <a:p>
            <a:pPr lvl="0" defTabSz="914400">
              <a:lnSpc>
                <a:spcPct val="150000"/>
              </a:lnSpc>
              <a:spcBef>
                <a:spcPts val="0"/>
              </a:spcBef>
              <a:spcAft>
                <a:spcPts val="0"/>
              </a:spcAft>
              <a:buClrTx/>
              <a:buFont typeface="Arial" panose="020B0604020202020204" pitchFamily="34" charset="0"/>
              <a:buChar char="•"/>
              <a:defRPr/>
            </a:pPr>
            <a:r>
              <a:rPr lang="en-US" sz="2800" dirty="0">
                <a:solidFill>
                  <a:prstClr val="black">
                    <a:lumMod val="85000"/>
                    <a:lumOff val="15000"/>
                  </a:prstClr>
                </a:solidFill>
              </a:rPr>
              <a:t>atypical hereditary cellular or blood trait</a:t>
            </a:r>
          </a:p>
          <a:p>
            <a:pPr marL="0" indent="0">
              <a:buNone/>
            </a:pPr>
            <a:endParaRPr lang="en-US" dirty="0"/>
          </a:p>
        </p:txBody>
      </p:sp>
      <p:sp>
        <p:nvSpPr>
          <p:cNvPr id="6" name="Text Placeholder 5">
            <a:extLst>
              <a:ext uri="{FF2B5EF4-FFF2-40B4-BE49-F238E27FC236}">
                <a16:creationId xmlns:a16="http://schemas.microsoft.com/office/drawing/2014/main" id="{DB9D8B83-0787-4447-1FC0-F518B90B56C6}"/>
              </a:ext>
            </a:extLst>
          </p:cNvPr>
          <p:cNvSpPr>
            <a:spLocks noGrp="1"/>
          </p:cNvSpPr>
          <p:nvPr>
            <p:ph type="body" sz="quarter" idx="3"/>
          </p:nvPr>
        </p:nvSpPr>
        <p:spPr/>
        <p:txBody>
          <a:bodyPr/>
          <a:lstStyle/>
          <a:p>
            <a:endParaRPr lang="en-US"/>
          </a:p>
        </p:txBody>
      </p:sp>
      <p:sp>
        <p:nvSpPr>
          <p:cNvPr id="7" name="Content Placeholder 6">
            <a:extLst>
              <a:ext uri="{FF2B5EF4-FFF2-40B4-BE49-F238E27FC236}">
                <a16:creationId xmlns:a16="http://schemas.microsoft.com/office/drawing/2014/main" id="{2CB221CB-E245-0244-7A32-5FAC64767018}"/>
              </a:ext>
            </a:extLst>
          </p:cNvPr>
          <p:cNvSpPr>
            <a:spLocks noGrp="1"/>
          </p:cNvSpPr>
          <p:nvPr>
            <p:ph sz="quarter" idx="4"/>
          </p:nvPr>
        </p:nvSpPr>
        <p:spPr/>
        <p:txBody>
          <a:bodyPr/>
          <a:lstStyle/>
          <a:p>
            <a:pPr lvl="0" defTabSz="914400">
              <a:lnSpc>
                <a:spcPct val="150000"/>
              </a:lnSpc>
              <a:spcBef>
                <a:spcPts val="0"/>
              </a:spcBef>
              <a:spcAft>
                <a:spcPts val="0"/>
              </a:spcAft>
              <a:buClrTx/>
              <a:buFont typeface="Arial" panose="020B0604020202020204" pitchFamily="34" charset="0"/>
              <a:buChar char="•"/>
              <a:defRPr/>
            </a:pPr>
            <a:r>
              <a:rPr lang="en-US" sz="2800" dirty="0">
                <a:solidFill>
                  <a:prstClr val="black">
                    <a:lumMod val="85000"/>
                    <a:lumOff val="15000"/>
                  </a:prstClr>
                </a:solidFill>
              </a:rPr>
              <a:t>genetic information</a:t>
            </a:r>
          </a:p>
          <a:p>
            <a:pPr lvl="0" defTabSz="914400">
              <a:lnSpc>
                <a:spcPct val="150000"/>
              </a:lnSpc>
              <a:spcBef>
                <a:spcPts val="0"/>
              </a:spcBef>
              <a:spcAft>
                <a:spcPts val="0"/>
              </a:spcAft>
              <a:buClrTx/>
              <a:buFont typeface="Arial" panose="020B0604020202020204" pitchFamily="34" charset="0"/>
              <a:buChar char="•"/>
              <a:defRPr/>
            </a:pPr>
            <a:r>
              <a:rPr lang="en-US" sz="2800" dirty="0">
                <a:solidFill>
                  <a:prstClr val="black">
                    <a:lumMod val="85000"/>
                    <a:lumOff val="15000"/>
                  </a:prstClr>
                </a:solidFill>
              </a:rPr>
              <a:t>liability for military service </a:t>
            </a:r>
          </a:p>
          <a:p>
            <a:pPr lvl="0" defTabSz="914400">
              <a:lnSpc>
                <a:spcPct val="150000"/>
              </a:lnSpc>
              <a:spcBef>
                <a:spcPts val="0"/>
              </a:spcBef>
              <a:spcAft>
                <a:spcPts val="0"/>
              </a:spcAft>
              <a:buClrTx/>
              <a:buFont typeface="Arial" panose="020B0604020202020204" pitchFamily="34" charset="0"/>
              <a:buChar char="•"/>
              <a:defRPr/>
            </a:pPr>
            <a:r>
              <a:rPr lang="en-US" sz="2800" dirty="0">
                <a:solidFill>
                  <a:prstClr val="black">
                    <a:lumMod val="85000"/>
                    <a:lumOff val="15000"/>
                  </a:prstClr>
                </a:solidFill>
              </a:rPr>
              <a:t>mental or physical disability,</a:t>
            </a:r>
          </a:p>
          <a:p>
            <a:pPr lvl="0" defTabSz="914400">
              <a:lnSpc>
                <a:spcPct val="150000"/>
              </a:lnSpc>
              <a:spcBef>
                <a:spcPts val="0"/>
              </a:spcBef>
              <a:spcAft>
                <a:spcPts val="0"/>
              </a:spcAft>
              <a:buClrTx/>
              <a:buFont typeface="Arial" panose="020B0604020202020204" pitchFamily="34" charset="0"/>
              <a:buChar char="•"/>
              <a:defRPr/>
            </a:pPr>
            <a:r>
              <a:rPr lang="en-US" sz="2800" dirty="0">
                <a:solidFill>
                  <a:prstClr val="black">
                    <a:lumMod val="85000"/>
                    <a:lumOff val="15000"/>
                  </a:prstClr>
                </a:solidFill>
              </a:rPr>
              <a:t>perceived disability</a:t>
            </a:r>
          </a:p>
          <a:p>
            <a:pPr lvl="0" defTabSz="914400">
              <a:lnSpc>
                <a:spcPct val="150000"/>
              </a:lnSpc>
              <a:spcBef>
                <a:spcPts val="0"/>
              </a:spcBef>
              <a:spcAft>
                <a:spcPts val="0"/>
              </a:spcAft>
              <a:buClrTx/>
              <a:buFont typeface="Arial" panose="020B0604020202020204" pitchFamily="34" charset="0"/>
              <a:buChar char="•"/>
              <a:defRPr/>
            </a:pPr>
            <a:r>
              <a:rPr lang="en-US" sz="2800" dirty="0">
                <a:solidFill>
                  <a:prstClr val="black">
                    <a:lumMod val="85000"/>
                    <a:lumOff val="15000"/>
                  </a:prstClr>
                </a:solidFill>
              </a:rPr>
              <a:t>AIDS and HIV status</a:t>
            </a:r>
          </a:p>
          <a:p>
            <a:endParaRPr lang="en-US" dirty="0"/>
          </a:p>
        </p:txBody>
      </p:sp>
    </p:spTree>
    <p:extLst>
      <p:ext uri="{BB962C8B-B14F-4D97-AF65-F5344CB8AC3E}">
        <p14:creationId xmlns:p14="http://schemas.microsoft.com/office/powerpoint/2010/main" val="42307986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E7914-2D3C-870F-4780-3C9E26345AC5}"/>
              </a:ext>
            </a:extLst>
          </p:cNvPr>
          <p:cNvSpPr>
            <a:spLocks noGrp="1"/>
          </p:cNvSpPr>
          <p:nvPr>
            <p:ph type="title"/>
          </p:nvPr>
        </p:nvSpPr>
        <p:spPr>
          <a:xfrm>
            <a:off x="795522" y="1863336"/>
            <a:ext cx="10600955" cy="3131327"/>
          </a:xfrm>
        </p:spPr>
        <p:txBody>
          <a:bodyPr>
            <a:normAutofit/>
          </a:bodyPr>
          <a:lstStyle/>
          <a:p>
            <a:r>
              <a:rPr lang="en-US" sz="4400" b="1" i="1" cap="none" dirty="0">
                <a:solidFill>
                  <a:prstClr val="black">
                    <a:lumMod val="85000"/>
                    <a:lumOff val="15000"/>
                  </a:prstClr>
                </a:solidFill>
              </a:rPr>
              <a:t>Unequivocal affirmative statement of </a:t>
            </a:r>
            <a:r>
              <a:rPr lang="en-US" sz="4400" b="1" i="1" u="sng" dirty="0">
                <a:solidFill>
                  <a:prstClr val="black">
                    <a:lumMod val="85000"/>
                    <a:lumOff val="15000"/>
                  </a:prstClr>
                </a:solidFill>
              </a:rPr>
              <a:t>ZERO TOLERANCE</a:t>
            </a:r>
            <a:r>
              <a:rPr lang="en-US" sz="4400" b="1" i="1" dirty="0">
                <a:solidFill>
                  <a:prstClr val="black">
                    <a:lumMod val="85000"/>
                    <a:lumOff val="15000"/>
                  </a:prstClr>
                </a:solidFill>
              </a:rPr>
              <a:t> </a:t>
            </a:r>
            <a:r>
              <a:rPr lang="en-US" sz="4400" i="1" cap="none" dirty="0">
                <a:solidFill>
                  <a:prstClr val="black">
                    <a:lumMod val="85000"/>
                    <a:lumOff val="15000"/>
                  </a:prstClr>
                </a:solidFill>
              </a:rPr>
              <a:t>p</a:t>
            </a:r>
            <a:r>
              <a:rPr lang="en-US" sz="4400" b="1" i="1" cap="none" dirty="0">
                <a:solidFill>
                  <a:prstClr val="black">
                    <a:lumMod val="85000"/>
                    <a:lumOff val="15000"/>
                  </a:prstClr>
                </a:solidFill>
              </a:rPr>
              <a:t>olicy for workplace discrimination and harassment</a:t>
            </a:r>
            <a:br>
              <a:rPr lang="en-US" sz="4400" b="1" i="1" cap="none" dirty="0">
                <a:solidFill>
                  <a:prstClr val="black">
                    <a:lumMod val="85000"/>
                    <a:lumOff val="15000"/>
                  </a:prstClr>
                </a:solidFill>
              </a:rPr>
            </a:br>
            <a:endParaRPr lang="en-US" sz="4000" dirty="0"/>
          </a:p>
        </p:txBody>
      </p:sp>
    </p:spTree>
    <p:extLst>
      <p:ext uri="{BB962C8B-B14F-4D97-AF65-F5344CB8AC3E}">
        <p14:creationId xmlns:p14="http://schemas.microsoft.com/office/powerpoint/2010/main" val="15569116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E794C-6A8D-7401-66BD-D9C3AF60A4AD}"/>
              </a:ext>
            </a:extLst>
          </p:cNvPr>
          <p:cNvSpPr>
            <a:spLocks noGrp="1"/>
          </p:cNvSpPr>
          <p:nvPr>
            <p:ph type="title"/>
          </p:nvPr>
        </p:nvSpPr>
        <p:spPr/>
        <p:txBody>
          <a:bodyPr/>
          <a:lstStyle/>
          <a:p>
            <a:r>
              <a:rPr lang="en-US" dirty="0"/>
              <a:t>Harassment Policy</a:t>
            </a:r>
          </a:p>
        </p:txBody>
      </p:sp>
      <p:sp>
        <p:nvSpPr>
          <p:cNvPr id="3" name="Content Placeholder 2">
            <a:extLst>
              <a:ext uri="{FF2B5EF4-FFF2-40B4-BE49-F238E27FC236}">
                <a16:creationId xmlns:a16="http://schemas.microsoft.com/office/drawing/2014/main" id="{6DA84CFF-E770-2A55-5B4C-D6F088F713DE}"/>
              </a:ext>
            </a:extLst>
          </p:cNvPr>
          <p:cNvSpPr>
            <a:spLocks noGrp="1"/>
          </p:cNvSpPr>
          <p:nvPr>
            <p:ph idx="1"/>
          </p:nvPr>
        </p:nvSpPr>
        <p:spPr/>
        <p:txBody>
          <a:bodyPr/>
          <a:lstStyle/>
          <a:p>
            <a:pPr marL="731520" indent="-685800">
              <a:buFont typeface="Arial" panose="020B0604020202020204" pitchFamily="34" charset="0"/>
              <a:buChar char="•"/>
            </a:pPr>
            <a:r>
              <a:rPr lang="en-US" sz="3600" dirty="0"/>
              <a:t>Define “Harassment”:</a:t>
            </a:r>
          </a:p>
          <a:p>
            <a:pPr marL="1188720" lvl="1" indent="-685800">
              <a:buFont typeface="Arial" panose="020B0604020202020204" pitchFamily="34" charset="0"/>
              <a:buChar char="•"/>
            </a:pPr>
            <a:r>
              <a:rPr lang="en-US" sz="3600" dirty="0"/>
              <a:t>Unwelcome verbal, visual, or physical conduct of a discriminatory nature that is severe or pervasive and affects working conditions or creates a hostile work environment</a:t>
            </a:r>
          </a:p>
          <a:p>
            <a:endParaRPr lang="en-US" dirty="0"/>
          </a:p>
        </p:txBody>
      </p:sp>
    </p:spTree>
    <p:extLst>
      <p:ext uri="{BB962C8B-B14F-4D97-AF65-F5344CB8AC3E}">
        <p14:creationId xmlns:p14="http://schemas.microsoft.com/office/powerpoint/2010/main" val="15425398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AB9CB-A2E4-B6DC-C315-D5DDC4D1E2C8}"/>
              </a:ext>
            </a:extLst>
          </p:cNvPr>
          <p:cNvSpPr>
            <a:spLocks noGrp="1"/>
          </p:cNvSpPr>
          <p:nvPr>
            <p:ph type="title"/>
          </p:nvPr>
        </p:nvSpPr>
        <p:spPr/>
        <p:txBody>
          <a:bodyPr>
            <a:normAutofit fontScale="90000"/>
          </a:bodyPr>
          <a:lstStyle/>
          <a:p>
            <a:r>
              <a:rPr lang="en-US" sz="3600" dirty="0"/>
              <a:t>Strong Statement of Policy</a:t>
            </a:r>
          </a:p>
        </p:txBody>
      </p:sp>
      <p:sp>
        <p:nvSpPr>
          <p:cNvPr id="3" name="Content Placeholder 2">
            <a:extLst>
              <a:ext uri="{FF2B5EF4-FFF2-40B4-BE49-F238E27FC236}">
                <a16:creationId xmlns:a16="http://schemas.microsoft.com/office/drawing/2014/main" id="{5AFBA7EE-9D33-68FA-BE6B-2059D8929955}"/>
              </a:ext>
            </a:extLst>
          </p:cNvPr>
          <p:cNvSpPr>
            <a:spLocks noGrp="1"/>
          </p:cNvSpPr>
          <p:nvPr>
            <p:ph idx="1"/>
          </p:nvPr>
        </p:nvSpPr>
        <p:spPr/>
        <p:txBody>
          <a:bodyPr/>
          <a:lstStyle/>
          <a:p>
            <a:pPr lvl="0">
              <a:buFont typeface="Arial" panose="020B0604020202020204" pitchFamily="34" charset="0"/>
              <a:buChar char="•"/>
            </a:pPr>
            <a:r>
              <a:rPr lang="en-US" sz="4000" dirty="0">
                <a:solidFill>
                  <a:prstClr val="black">
                    <a:lumMod val="85000"/>
                    <a:lumOff val="15000"/>
                  </a:prstClr>
                </a:solidFill>
              </a:rPr>
              <a:t>Should prohibit all forms of: </a:t>
            </a:r>
          </a:p>
          <a:p>
            <a:pPr marL="800100" lvl="1" indent="-342900">
              <a:buFont typeface="Arial" panose="020B0604020202020204" pitchFamily="34" charset="0"/>
              <a:buChar char="•"/>
            </a:pPr>
            <a:r>
              <a:rPr lang="en-US" sz="4000" dirty="0">
                <a:solidFill>
                  <a:prstClr val="black">
                    <a:lumMod val="85000"/>
                    <a:lumOff val="15000"/>
                  </a:prstClr>
                </a:solidFill>
              </a:rPr>
              <a:t>verbal, </a:t>
            </a:r>
          </a:p>
          <a:p>
            <a:pPr marL="800100" lvl="1" indent="-342900">
              <a:buFont typeface="Arial" panose="020B0604020202020204" pitchFamily="34" charset="0"/>
              <a:buChar char="•"/>
            </a:pPr>
            <a:r>
              <a:rPr lang="en-US" sz="4000" dirty="0">
                <a:solidFill>
                  <a:prstClr val="black">
                    <a:lumMod val="85000"/>
                    <a:lumOff val="15000"/>
                  </a:prstClr>
                </a:solidFill>
              </a:rPr>
              <a:t>written, </a:t>
            </a:r>
          </a:p>
          <a:p>
            <a:pPr marL="800100" lvl="1" indent="-342900">
              <a:buFont typeface="Arial" panose="020B0604020202020204" pitchFamily="34" charset="0"/>
              <a:buChar char="•"/>
            </a:pPr>
            <a:r>
              <a:rPr lang="en-US" sz="4000" dirty="0">
                <a:solidFill>
                  <a:prstClr val="black">
                    <a:lumMod val="85000"/>
                    <a:lumOff val="15000"/>
                  </a:prstClr>
                </a:solidFill>
              </a:rPr>
              <a:t>visual, </a:t>
            </a:r>
          </a:p>
          <a:p>
            <a:pPr marL="800100" lvl="1" indent="-342900">
              <a:buFont typeface="Arial" panose="020B0604020202020204" pitchFamily="34" charset="0"/>
              <a:buChar char="•"/>
            </a:pPr>
            <a:r>
              <a:rPr lang="en-US" sz="4000" dirty="0">
                <a:solidFill>
                  <a:prstClr val="black">
                    <a:lumMod val="85000"/>
                    <a:lumOff val="15000"/>
                  </a:prstClr>
                </a:solidFill>
              </a:rPr>
              <a:t>physical, and </a:t>
            </a:r>
          </a:p>
          <a:p>
            <a:pPr marL="800100" lvl="1" indent="-342900">
              <a:buFont typeface="Arial" panose="020B0604020202020204" pitchFamily="34" charset="0"/>
              <a:buChar char="•"/>
            </a:pPr>
            <a:r>
              <a:rPr lang="en-US" sz="4000" dirty="0">
                <a:solidFill>
                  <a:prstClr val="black">
                    <a:lumMod val="85000"/>
                    <a:lumOff val="15000"/>
                  </a:prstClr>
                </a:solidFill>
              </a:rPr>
              <a:t>non-verbal harassment</a:t>
            </a:r>
          </a:p>
          <a:p>
            <a:endParaRPr lang="en-US" dirty="0"/>
          </a:p>
        </p:txBody>
      </p:sp>
    </p:spTree>
    <p:extLst>
      <p:ext uri="{BB962C8B-B14F-4D97-AF65-F5344CB8AC3E}">
        <p14:creationId xmlns:p14="http://schemas.microsoft.com/office/powerpoint/2010/main" val="4171981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CBCB56-EC45-9EB6-1948-723DE0946580}"/>
              </a:ext>
            </a:extLst>
          </p:cNvPr>
          <p:cNvSpPr>
            <a:spLocks noGrp="1"/>
          </p:cNvSpPr>
          <p:nvPr>
            <p:ph idx="1"/>
          </p:nvPr>
        </p:nvSpPr>
        <p:spPr>
          <a:xfrm>
            <a:off x="602019" y="1167319"/>
            <a:ext cx="8425250" cy="5116342"/>
          </a:xfrm>
        </p:spPr>
        <p:txBody>
          <a:bodyPr numCol="1">
            <a:noAutofit/>
          </a:bodyPr>
          <a:lstStyle/>
          <a:p>
            <a:pPr marL="514350" indent="-514350">
              <a:buClr>
                <a:schemeClr val="tx1"/>
              </a:buClr>
              <a:buFont typeface="+mj-lt"/>
              <a:buAutoNum type="arabicPeriod"/>
            </a:pPr>
            <a:r>
              <a:rPr lang="en-US" sz="3200" dirty="0"/>
              <a:t>Applicable to </a:t>
            </a:r>
            <a:r>
              <a:rPr lang="en-US" sz="3200" i="1" dirty="0"/>
              <a:t>all</a:t>
            </a:r>
            <a:r>
              <a:rPr lang="en-US" sz="3200" dirty="0"/>
              <a:t> employees</a:t>
            </a:r>
          </a:p>
          <a:p>
            <a:pPr marL="514350" indent="-514350">
              <a:buClr>
                <a:schemeClr val="tx1"/>
              </a:buClr>
              <a:buFont typeface="+mj-lt"/>
              <a:buAutoNum type="arabicPeriod"/>
            </a:pPr>
            <a:r>
              <a:rPr lang="en-US" sz="3200" u="sng" dirty="0"/>
              <a:t>Every report </a:t>
            </a:r>
            <a:r>
              <a:rPr lang="en-US" sz="3200" dirty="0"/>
              <a:t>will be investigated </a:t>
            </a:r>
          </a:p>
          <a:p>
            <a:pPr marL="514350" indent="-514350">
              <a:buClr>
                <a:schemeClr val="tx1"/>
              </a:buClr>
              <a:buFont typeface="+mj-lt"/>
              <a:buAutoNum type="arabicPeriod"/>
            </a:pPr>
            <a:r>
              <a:rPr lang="en-US" sz="3200" dirty="0"/>
              <a:t>Provides </a:t>
            </a:r>
            <a:r>
              <a:rPr lang="en-US" sz="3200" i="1" dirty="0"/>
              <a:t>choice</a:t>
            </a:r>
            <a:r>
              <a:rPr lang="en-US" sz="3200" dirty="0"/>
              <a:t> of officials to take complaints</a:t>
            </a:r>
          </a:p>
          <a:p>
            <a:pPr marL="514350" indent="-514350">
              <a:buClr>
                <a:schemeClr val="tx1"/>
              </a:buClr>
              <a:buFont typeface="+mj-lt"/>
              <a:buAutoNum type="arabicPeriod"/>
            </a:pPr>
            <a:r>
              <a:rPr lang="en-US" sz="3200" dirty="0"/>
              <a:t>Assure that violations will result in disciplinary action  </a:t>
            </a:r>
          </a:p>
          <a:p>
            <a:pPr marL="514350" indent="-514350">
              <a:buClr>
                <a:schemeClr val="tx1"/>
              </a:buClr>
              <a:buFont typeface="+mj-lt"/>
              <a:buAutoNum type="arabicPeriod"/>
            </a:pPr>
            <a:r>
              <a:rPr lang="en-US" sz="3200" dirty="0"/>
              <a:t>Zero tolerance for retaliation</a:t>
            </a:r>
          </a:p>
          <a:p>
            <a:pPr marL="514350" indent="-514350">
              <a:buClr>
                <a:schemeClr val="tx1"/>
              </a:buClr>
              <a:buFont typeface="+mj-lt"/>
              <a:buAutoNum type="arabicPeriod"/>
            </a:pPr>
            <a:r>
              <a:rPr lang="en-US" sz="3200" dirty="0"/>
              <a:t>Give examples of harassment </a:t>
            </a:r>
          </a:p>
          <a:p>
            <a:pPr marL="514350" indent="-514350">
              <a:buClr>
                <a:schemeClr val="tx1"/>
              </a:buClr>
              <a:buFont typeface="+mj-lt"/>
              <a:buAutoNum type="arabicPeriod"/>
            </a:pPr>
            <a:r>
              <a:rPr lang="en-US" sz="3200" dirty="0"/>
              <a:t>State unlawful conduct</a:t>
            </a:r>
          </a:p>
        </p:txBody>
      </p:sp>
      <p:sp>
        <p:nvSpPr>
          <p:cNvPr id="4" name="Title 1">
            <a:extLst>
              <a:ext uri="{FF2B5EF4-FFF2-40B4-BE49-F238E27FC236}">
                <a16:creationId xmlns:a16="http://schemas.microsoft.com/office/drawing/2014/main" id="{E0518224-B4F8-1AD5-AE0F-813FB2BCC77A}"/>
              </a:ext>
            </a:extLst>
          </p:cNvPr>
          <p:cNvSpPr>
            <a:spLocks noGrp="1"/>
          </p:cNvSpPr>
          <p:nvPr>
            <p:ph type="title"/>
          </p:nvPr>
        </p:nvSpPr>
        <p:spPr>
          <a:xfrm>
            <a:off x="601663" y="292100"/>
            <a:ext cx="11037887" cy="603250"/>
          </a:xfrm>
        </p:spPr>
        <p:txBody>
          <a:bodyPr/>
          <a:lstStyle/>
          <a:p>
            <a:r>
              <a:rPr lang="en-US" dirty="0"/>
              <a:t>Statement of Policy</a:t>
            </a:r>
          </a:p>
        </p:txBody>
      </p:sp>
    </p:spTree>
    <p:extLst>
      <p:ext uri="{BB962C8B-B14F-4D97-AF65-F5344CB8AC3E}">
        <p14:creationId xmlns:p14="http://schemas.microsoft.com/office/powerpoint/2010/main" val="32880350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3FEB6-B5DB-1081-6D8E-33E6C8333715}"/>
              </a:ext>
            </a:extLst>
          </p:cNvPr>
          <p:cNvSpPr>
            <a:spLocks noGrp="1"/>
          </p:cNvSpPr>
          <p:nvPr>
            <p:ph type="title"/>
          </p:nvPr>
        </p:nvSpPr>
        <p:spPr/>
        <p:txBody>
          <a:bodyPr>
            <a:normAutofit/>
          </a:bodyPr>
          <a:lstStyle/>
          <a:p>
            <a:r>
              <a:rPr lang="en-US" dirty="0"/>
              <a:t>Statement of Policy Continued</a:t>
            </a:r>
          </a:p>
        </p:txBody>
      </p:sp>
      <p:sp>
        <p:nvSpPr>
          <p:cNvPr id="3" name="Content Placeholder 2">
            <a:extLst>
              <a:ext uri="{FF2B5EF4-FFF2-40B4-BE49-F238E27FC236}">
                <a16:creationId xmlns:a16="http://schemas.microsoft.com/office/drawing/2014/main" id="{6863B027-DF5E-13EF-D672-2584BCBBF41E}"/>
              </a:ext>
            </a:extLst>
          </p:cNvPr>
          <p:cNvSpPr>
            <a:spLocks noGrp="1"/>
          </p:cNvSpPr>
          <p:nvPr>
            <p:ph idx="1"/>
          </p:nvPr>
        </p:nvSpPr>
        <p:spPr>
          <a:xfrm>
            <a:off x="602018" y="1342417"/>
            <a:ext cx="11038117" cy="4941244"/>
          </a:xfrm>
        </p:spPr>
        <p:txBody>
          <a:bodyPr/>
          <a:lstStyle/>
          <a:p>
            <a:pPr marL="0" indent="0">
              <a:buNone/>
            </a:pPr>
            <a:r>
              <a:rPr lang="en-US" sz="3200" dirty="0"/>
              <a:t>8. States Employer’s commitment to</a:t>
            </a:r>
          </a:p>
          <a:p>
            <a:pPr marL="971550" lvl="1" indent="-514350">
              <a:buFont typeface="Arial" panose="020B0604020202020204" pitchFamily="34" charset="0"/>
              <a:buChar char="•"/>
            </a:pPr>
            <a:r>
              <a:rPr lang="en-US" sz="3200" dirty="0"/>
              <a:t>maintaining a healthy, safe, non-discriminatory working environment;</a:t>
            </a:r>
          </a:p>
          <a:p>
            <a:pPr marL="971550" lvl="1" indent="-514350">
              <a:buFont typeface="Arial" panose="020B0604020202020204" pitchFamily="34" charset="0"/>
              <a:buChar char="•"/>
            </a:pPr>
            <a:r>
              <a:rPr lang="en-US" sz="3200" dirty="0"/>
              <a:t>eradicating sexual harassment;</a:t>
            </a:r>
          </a:p>
          <a:p>
            <a:pPr marL="0" indent="0">
              <a:buNone/>
            </a:pPr>
            <a:r>
              <a:rPr lang="en-US" sz="3200" dirty="0"/>
              <a:t>9. Complaint is confidential to the extent possible</a:t>
            </a:r>
          </a:p>
          <a:p>
            <a:pPr marL="0" indent="0">
              <a:buNone/>
            </a:pPr>
            <a:r>
              <a:rPr lang="en-US" sz="3200" dirty="0"/>
              <a:t>10. Describe complaint procedure</a:t>
            </a:r>
          </a:p>
          <a:p>
            <a:pPr marL="0" indent="0">
              <a:buNone/>
            </a:pPr>
            <a:r>
              <a:rPr lang="en-US" sz="3200" dirty="0"/>
              <a:t>11. Informs employees of administrative remedies</a:t>
            </a:r>
          </a:p>
          <a:p>
            <a:endParaRPr lang="en-US" dirty="0"/>
          </a:p>
        </p:txBody>
      </p:sp>
    </p:spTree>
    <p:extLst>
      <p:ext uri="{BB962C8B-B14F-4D97-AF65-F5344CB8AC3E}">
        <p14:creationId xmlns:p14="http://schemas.microsoft.com/office/powerpoint/2010/main" val="4291099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75514" y="116114"/>
            <a:ext cx="8169093" cy="722086"/>
          </a:xfrm>
        </p:spPr>
        <p:txBody>
          <a:bodyPr>
            <a:noAutofit/>
          </a:bodyPr>
          <a:lstStyle/>
          <a:p>
            <a:pPr algn="ctr"/>
            <a:r>
              <a:rPr lang="en-US" sz="4800" dirty="0"/>
              <a:t>Disclaimer</a:t>
            </a:r>
          </a:p>
        </p:txBody>
      </p:sp>
      <p:sp>
        <p:nvSpPr>
          <p:cNvPr id="5" name="Content Placeholder 4"/>
          <p:cNvSpPr>
            <a:spLocks noGrp="1"/>
          </p:cNvSpPr>
          <p:nvPr>
            <p:ph idx="1"/>
          </p:nvPr>
        </p:nvSpPr>
        <p:spPr>
          <a:xfrm>
            <a:off x="1724025" y="1074057"/>
            <a:ext cx="8743950" cy="5181600"/>
          </a:xfrm>
        </p:spPr>
        <p:txBody>
          <a:bodyPr>
            <a:normAutofit fontScale="47500" lnSpcReduction="20000"/>
          </a:bodyPr>
          <a:lstStyle/>
          <a:p>
            <a:r>
              <a:rPr lang="en-US" sz="6100" i="1" dirty="0"/>
              <a:t>The materials contained in this presentation were created by Laddey, Clark &amp; Ryan, LLP, for informational purposes only and are not intended and should not be construed as a substitute for legal advice.</a:t>
            </a:r>
          </a:p>
          <a:p>
            <a:r>
              <a:rPr lang="en-US" sz="6100" i="1" dirty="0"/>
              <a:t>This seminar is not intended to create an attorney-client relationship between you and Laddey, Clark &amp; Ryan, LLP.  </a:t>
            </a:r>
          </a:p>
          <a:p>
            <a:r>
              <a:rPr lang="en-US" sz="6100" i="1" dirty="0"/>
              <a:t>This seminar is not intended to serve as an advertisement or solicitation.</a:t>
            </a:r>
          </a:p>
          <a:p>
            <a:r>
              <a:rPr lang="en-US" sz="6100" i="1" dirty="0"/>
              <a:t>All materials in this seminar are copyrighted © 2022 Laddey, Clark &amp; Ryan, LLP. </a:t>
            </a:r>
          </a:p>
          <a:p>
            <a:r>
              <a:rPr lang="en-US" sz="6100" i="1" dirty="0"/>
              <a:t>The reproduction of any materials contained in this seminar without the permission of Laddey, Clark &amp; Ryan, LLP, is prohibited.</a:t>
            </a:r>
          </a:p>
          <a:p>
            <a:endParaRPr lang="en-US" dirty="0"/>
          </a:p>
        </p:txBody>
      </p:sp>
    </p:spTree>
    <p:extLst>
      <p:ext uri="{BB962C8B-B14F-4D97-AF65-F5344CB8AC3E}">
        <p14:creationId xmlns:p14="http://schemas.microsoft.com/office/powerpoint/2010/main" val="36898487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C568E-3D74-1B09-6783-5C45F6F49BB2}"/>
              </a:ext>
            </a:extLst>
          </p:cNvPr>
          <p:cNvSpPr>
            <a:spLocks noGrp="1"/>
          </p:cNvSpPr>
          <p:nvPr>
            <p:ph type="title"/>
          </p:nvPr>
        </p:nvSpPr>
        <p:spPr/>
        <p:txBody>
          <a:bodyPr/>
          <a:lstStyle/>
          <a:p>
            <a:r>
              <a:rPr lang="en-US" dirty="0"/>
              <a:t>Anti-Harassment Policy</a:t>
            </a:r>
          </a:p>
        </p:txBody>
      </p:sp>
      <p:sp>
        <p:nvSpPr>
          <p:cNvPr id="3" name="Content Placeholder 2">
            <a:extLst>
              <a:ext uri="{FF2B5EF4-FFF2-40B4-BE49-F238E27FC236}">
                <a16:creationId xmlns:a16="http://schemas.microsoft.com/office/drawing/2014/main" id="{B4B0F8D4-E42D-51FE-DF93-5EBA25C394CF}"/>
              </a:ext>
            </a:extLst>
          </p:cNvPr>
          <p:cNvSpPr>
            <a:spLocks noGrp="1"/>
          </p:cNvSpPr>
          <p:nvPr>
            <p:ph idx="1"/>
          </p:nvPr>
        </p:nvSpPr>
        <p:spPr>
          <a:xfrm>
            <a:off x="602018" y="1303506"/>
            <a:ext cx="11038117" cy="4980155"/>
          </a:xfrm>
        </p:spPr>
        <p:txBody>
          <a:bodyPr/>
          <a:lstStyle/>
          <a:p>
            <a:pPr marL="571500" indent="-571500">
              <a:buFont typeface="Arial" panose="020B0604020202020204" pitchFamily="34" charset="0"/>
              <a:buChar char="•"/>
            </a:pPr>
            <a:r>
              <a:rPr lang="en-US" altLang="en-US" sz="3200" dirty="0"/>
              <a:t>No retaliation for making complaints, participating in investigation, etc.</a:t>
            </a:r>
          </a:p>
          <a:p>
            <a:pPr marL="571500" indent="-571500" algn="just">
              <a:buFont typeface="Arial" panose="020B0604020202020204" pitchFamily="34" charset="0"/>
              <a:buChar char="•"/>
            </a:pPr>
            <a:r>
              <a:rPr lang="en-US" sz="3200" b="1" dirty="0"/>
              <a:t>The Company will NOT retaliate against an employee who brings a good faith complaint </a:t>
            </a:r>
            <a:r>
              <a:rPr lang="en-US" sz="3200" b="1" i="1" dirty="0"/>
              <a:t>even if</a:t>
            </a:r>
            <a:r>
              <a:rPr lang="en-US" sz="3200" b="1" dirty="0"/>
              <a:t> after investigation the complaint could not be substantiated.</a:t>
            </a:r>
          </a:p>
          <a:p>
            <a:endParaRPr lang="en-US" dirty="0"/>
          </a:p>
        </p:txBody>
      </p:sp>
    </p:spTree>
    <p:extLst>
      <p:ext uri="{BB962C8B-B14F-4D97-AF65-F5344CB8AC3E}">
        <p14:creationId xmlns:p14="http://schemas.microsoft.com/office/powerpoint/2010/main" val="8608249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C568E-3D74-1B09-6783-5C45F6F49BB2}"/>
              </a:ext>
            </a:extLst>
          </p:cNvPr>
          <p:cNvSpPr>
            <a:spLocks noGrp="1"/>
          </p:cNvSpPr>
          <p:nvPr>
            <p:ph type="title"/>
          </p:nvPr>
        </p:nvSpPr>
        <p:spPr/>
        <p:txBody>
          <a:bodyPr/>
          <a:lstStyle/>
          <a:p>
            <a:r>
              <a:rPr lang="en-US" dirty="0"/>
              <a:t>Anti-Harassment Policy</a:t>
            </a:r>
          </a:p>
        </p:txBody>
      </p:sp>
      <p:sp>
        <p:nvSpPr>
          <p:cNvPr id="3" name="Content Placeholder 2">
            <a:extLst>
              <a:ext uri="{FF2B5EF4-FFF2-40B4-BE49-F238E27FC236}">
                <a16:creationId xmlns:a16="http://schemas.microsoft.com/office/drawing/2014/main" id="{B4B0F8D4-E42D-51FE-DF93-5EBA25C394CF}"/>
              </a:ext>
            </a:extLst>
          </p:cNvPr>
          <p:cNvSpPr>
            <a:spLocks noGrp="1"/>
          </p:cNvSpPr>
          <p:nvPr>
            <p:ph idx="1"/>
          </p:nvPr>
        </p:nvSpPr>
        <p:spPr>
          <a:xfrm>
            <a:off x="602018" y="1303506"/>
            <a:ext cx="11038117" cy="4474723"/>
          </a:xfrm>
        </p:spPr>
        <p:txBody>
          <a:bodyPr/>
          <a:lstStyle/>
          <a:p>
            <a:pPr marL="0" indent="0" algn="ctr">
              <a:buNone/>
            </a:pPr>
            <a:endParaRPr lang="en-US" sz="4400" dirty="0"/>
          </a:p>
          <a:p>
            <a:pPr marL="0" indent="0" algn="ctr">
              <a:buNone/>
            </a:pPr>
            <a:r>
              <a:rPr lang="en-US" sz="4400" dirty="0"/>
              <a:t>Harassment is </a:t>
            </a:r>
            <a:r>
              <a:rPr lang="en-US" sz="4400" u="sng" dirty="0"/>
              <a:t>NOT</a:t>
            </a:r>
            <a:r>
              <a:rPr lang="en-US" sz="4400" dirty="0"/>
              <a:t> asking employees to do their jobs according to their job descriptions and company standards</a:t>
            </a:r>
          </a:p>
          <a:p>
            <a:endParaRPr lang="en-US" dirty="0"/>
          </a:p>
        </p:txBody>
      </p:sp>
    </p:spTree>
    <p:extLst>
      <p:ext uri="{BB962C8B-B14F-4D97-AF65-F5344CB8AC3E}">
        <p14:creationId xmlns:p14="http://schemas.microsoft.com/office/powerpoint/2010/main" val="12625480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C568E-3D74-1B09-6783-5C45F6F49BB2}"/>
              </a:ext>
            </a:extLst>
          </p:cNvPr>
          <p:cNvSpPr>
            <a:spLocks noGrp="1"/>
          </p:cNvSpPr>
          <p:nvPr>
            <p:ph type="title"/>
          </p:nvPr>
        </p:nvSpPr>
        <p:spPr/>
        <p:txBody>
          <a:bodyPr/>
          <a:lstStyle/>
          <a:p>
            <a:r>
              <a:rPr lang="en-US" dirty="0"/>
              <a:t>Anti-Harassment Policy</a:t>
            </a:r>
          </a:p>
        </p:txBody>
      </p:sp>
      <p:sp>
        <p:nvSpPr>
          <p:cNvPr id="3" name="Content Placeholder 2">
            <a:extLst>
              <a:ext uri="{FF2B5EF4-FFF2-40B4-BE49-F238E27FC236}">
                <a16:creationId xmlns:a16="http://schemas.microsoft.com/office/drawing/2014/main" id="{B4B0F8D4-E42D-51FE-DF93-5EBA25C394CF}"/>
              </a:ext>
            </a:extLst>
          </p:cNvPr>
          <p:cNvSpPr>
            <a:spLocks noGrp="1"/>
          </p:cNvSpPr>
          <p:nvPr>
            <p:ph idx="1"/>
          </p:nvPr>
        </p:nvSpPr>
        <p:spPr>
          <a:xfrm>
            <a:off x="602018" y="1303506"/>
            <a:ext cx="11038117" cy="4474723"/>
          </a:xfrm>
        </p:spPr>
        <p:txBody>
          <a:bodyPr/>
          <a:lstStyle/>
          <a:p>
            <a:pPr marL="571500" indent="-571500">
              <a:buFont typeface="Arial" panose="020B0604020202020204" pitchFamily="34" charset="0"/>
              <a:buChar char="•"/>
            </a:pPr>
            <a:r>
              <a:rPr lang="en-US" sz="4400" dirty="0"/>
              <a:t>May serve as an affirmative defense if an employee unreasonably fails to comply with reporting harassment</a:t>
            </a:r>
          </a:p>
          <a:p>
            <a:endParaRPr lang="en-US" dirty="0"/>
          </a:p>
        </p:txBody>
      </p:sp>
    </p:spTree>
    <p:extLst>
      <p:ext uri="{BB962C8B-B14F-4D97-AF65-F5344CB8AC3E}">
        <p14:creationId xmlns:p14="http://schemas.microsoft.com/office/powerpoint/2010/main" val="2168531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B7B36-DFDC-29BF-04BB-A82ED142916F}"/>
              </a:ext>
            </a:extLst>
          </p:cNvPr>
          <p:cNvSpPr>
            <a:spLocks noGrp="1"/>
          </p:cNvSpPr>
          <p:nvPr>
            <p:ph type="title"/>
          </p:nvPr>
        </p:nvSpPr>
        <p:spPr>
          <a:xfrm>
            <a:off x="602018" y="291528"/>
            <a:ext cx="11038117" cy="914702"/>
          </a:xfrm>
        </p:spPr>
        <p:txBody>
          <a:bodyPr>
            <a:normAutofit fontScale="90000"/>
          </a:bodyPr>
          <a:lstStyle/>
          <a:p>
            <a:r>
              <a:rPr lang="en-US" sz="4000" dirty="0"/>
              <a:t>NJ Supreme Court- </a:t>
            </a:r>
            <a:r>
              <a:rPr lang="en-US" sz="4000" i="1" dirty="0" err="1"/>
              <a:t>Aguas</a:t>
            </a:r>
            <a:r>
              <a:rPr lang="en-US" sz="4000" i="1" dirty="0"/>
              <a:t> v State</a:t>
            </a:r>
            <a:r>
              <a:rPr lang="en-US" sz="4000" dirty="0"/>
              <a:t>, 2015</a:t>
            </a:r>
            <a:br>
              <a:rPr lang="en-US" dirty="0"/>
            </a:br>
            <a:endParaRPr lang="en-US" dirty="0"/>
          </a:p>
        </p:txBody>
      </p:sp>
      <p:sp>
        <p:nvSpPr>
          <p:cNvPr id="3" name="Content Placeholder 2">
            <a:extLst>
              <a:ext uri="{FF2B5EF4-FFF2-40B4-BE49-F238E27FC236}">
                <a16:creationId xmlns:a16="http://schemas.microsoft.com/office/drawing/2014/main" id="{49466CFC-E35F-4736-F613-A4231A8AE894}"/>
              </a:ext>
            </a:extLst>
          </p:cNvPr>
          <p:cNvSpPr>
            <a:spLocks noGrp="1"/>
          </p:cNvSpPr>
          <p:nvPr>
            <p:ph idx="1"/>
          </p:nvPr>
        </p:nvSpPr>
        <p:spPr>
          <a:xfrm>
            <a:off x="602018" y="1206230"/>
            <a:ext cx="11038117" cy="5077431"/>
          </a:xfrm>
        </p:spPr>
        <p:txBody>
          <a:bodyPr/>
          <a:lstStyle/>
          <a:p>
            <a:r>
              <a:rPr lang="en-US" sz="3200" dirty="0"/>
              <a:t>For the first time, the New Jersey Supreme Court held that an employer can avoid liability in situations where the workplace sexual harassment did not result in any tangible employment action if the employer can show (1) it has strong anti-harassment policies and effective reporting mechanisms and (2) the plaintiff unreasonably failed to take advantage of the policies and reporting procedures.</a:t>
            </a:r>
          </a:p>
          <a:p>
            <a:endParaRPr lang="en-US" dirty="0"/>
          </a:p>
        </p:txBody>
      </p:sp>
    </p:spTree>
    <p:extLst>
      <p:ext uri="{BB962C8B-B14F-4D97-AF65-F5344CB8AC3E}">
        <p14:creationId xmlns:p14="http://schemas.microsoft.com/office/powerpoint/2010/main" val="11464135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21855-962D-20C0-91BB-77A95D4FED51}"/>
              </a:ext>
            </a:extLst>
          </p:cNvPr>
          <p:cNvSpPr>
            <a:spLocks noGrp="1"/>
          </p:cNvSpPr>
          <p:nvPr>
            <p:ph type="title"/>
          </p:nvPr>
        </p:nvSpPr>
        <p:spPr/>
        <p:txBody>
          <a:bodyPr/>
          <a:lstStyle/>
          <a:p>
            <a:r>
              <a:rPr lang="en-US" sz="3200" dirty="0"/>
              <a:t>The Court held:</a:t>
            </a:r>
            <a:endParaRPr lang="en-US" dirty="0"/>
          </a:p>
        </p:txBody>
      </p:sp>
      <p:sp>
        <p:nvSpPr>
          <p:cNvPr id="3" name="Content Placeholder 2">
            <a:extLst>
              <a:ext uri="{FF2B5EF4-FFF2-40B4-BE49-F238E27FC236}">
                <a16:creationId xmlns:a16="http://schemas.microsoft.com/office/drawing/2014/main" id="{0BA53667-D2BE-F95B-7FA6-40C034384ABE}"/>
              </a:ext>
            </a:extLst>
          </p:cNvPr>
          <p:cNvSpPr>
            <a:spLocks noGrp="1"/>
          </p:cNvSpPr>
          <p:nvPr>
            <p:ph idx="1"/>
          </p:nvPr>
        </p:nvSpPr>
        <p:spPr/>
        <p:txBody>
          <a:bodyPr/>
          <a:lstStyle/>
          <a:p>
            <a:pPr marL="342900" indent="-342900" algn="l">
              <a:buClr>
                <a:schemeClr val="tx1"/>
              </a:buClr>
              <a:buFont typeface="Arial" panose="020B0604020202020204" pitchFamily="34" charset="0"/>
              <a:buChar char="•"/>
            </a:pPr>
            <a:r>
              <a:rPr lang="en-US" sz="3200" dirty="0"/>
              <a:t>When there is </a:t>
            </a:r>
            <a:r>
              <a:rPr lang="en-US" sz="3200" b="1" dirty="0"/>
              <a:t>no adverse employment </a:t>
            </a:r>
            <a:r>
              <a:rPr lang="en-US" sz="3200" dirty="0"/>
              <a:t>action</a:t>
            </a:r>
          </a:p>
          <a:p>
            <a:pPr marL="342900" indent="-342900" algn="l">
              <a:buClr>
                <a:schemeClr val="tx1"/>
              </a:buClr>
              <a:buFont typeface="Arial" panose="020B0604020202020204" pitchFamily="34" charset="0"/>
              <a:buChar char="•"/>
            </a:pPr>
            <a:r>
              <a:rPr lang="en-US" sz="3200" dirty="0"/>
              <a:t>An employer has an affirmative defense to a hostile work environment claim based on vicarious liability IF:</a:t>
            </a:r>
          </a:p>
          <a:p>
            <a:pPr marL="800100" lvl="1" indent="-342900">
              <a:buClr>
                <a:schemeClr val="tx1"/>
              </a:buClr>
              <a:buFont typeface="Arial" panose="020B0604020202020204" pitchFamily="34" charset="0"/>
              <a:buChar char="•"/>
            </a:pPr>
            <a:r>
              <a:rPr lang="en-US" sz="3200" dirty="0"/>
              <a:t>The employer exercised reasonable care to prevent and promptly correct harassment; and</a:t>
            </a:r>
          </a:p>
          <a:p>
            <a:pPr marL="800100" lvl="1" indent="-342900">
              <a:buClr>
                <a:schemeClr val="tx1"/>
              </a:buClr>
              <a:buFont typeface="Arial" panose="020B0604020202020204" pitchFamily="34" charset="0"/>
              <a:buChar char="•"/>
            </a:pPr>
            <a:r>
              <a:rPr lang="en-US" sz="3200" dirty="0"/>
              <a:t>The plaintiff unreasonably failed to take advantage of preventative or corrective opportunities.</a:t>
            </a:r>
          </a:p>
          <a:p>
            <a:endParaRPr lang="en-US" dirty="0"/>
          </a:p>
        </p:txBody>
      </p:sp>
    </p:spTree>
    <p:extLst>
      <p:ext uri="{BB962C8B-B14F-4D97-AF65-F5344CB8AC3E}">
        <p14:creationId xmlns:p14="http://schemas.microsoft.com/office/powerpoint/2010/main" val="42014295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D295D-F06A-DE79-58F7-47001B5EF8BD}"/>
              </a:ext>
            </a:extLst>
          </p:cNvPr>
          <p:cNvSpPr>
            <a:spLocks noGrp="1"/>
          </p:cNvSpPr>
          <p:nvPr>
            <p:ph type="title"/>
          </p:nvPr>
        </p:nvSpPr>
        <p:spPr/>
        <p:txBody>
          <a:bodyPr/>
          <a:lstStyle/>
          <a:p>
            <a:r>
              <a:rPr lang="en-US" sz="3200" dirty="0"/>
              <a:t>Supervisors Must:</a:t>
            </a:r>
            <a:endParaRPr lang="en-US" dirty="0"/>
          </a:p>
        </p:txBody>
      </p:sp>
      <p:sp>
        <p:nvSpPr>
          <p:cNvPr id="3" name="Content Placeholder 2">
            <a:extLst>
              <a:ext uri="{FF2B5EF4-FFF2-40B4-BE49-F238E27FC236}">
                <a16:creationId xmlns:a16="http://schemas.microsoft.com/office/drawing/2014/main" id="{D1F0841B-0165-880B-F3B1-BB3BF81EB566}"/>
              </a:ext>
            </a:extLst>
          </p:cNvPr>
          <p:cNvSpPr>
            <a:spLocks noGrp="1"/>
          </p:cNvSpPr>
          <p:nvPr>
            <p:ph idx="1"/>
          </p:nvPr>
        </p:nvSpPr>
        <p:spPr/>
        <p:txBody>
          <a:bodyPr/>
          <a:lstStyle/>
          <a:p>
            <a:pPr algn="l">
              <a:spcBef>
                <a:spcPts val="1800"/>
              </a:spcBef>
              <a:buClr>
                <a:schemeClr val="tx1"/>
              </a:buClr>
              <a:buFont typeface="Arial" panose="020B0604020202020204" pitchFamily="34" charset="0"/>
              <a:buChar char="•"/>
              <a:tabLst>
                <a:tab pos="174625" algn="l"/>
              </a:tabLst>
              <a:defRPr/>
            </a:pPr>
            <a:r>
              <a:rPr lang="en-US" sz="3200" dirty="0"/>
              <a:t> Take complaints seriously</a:t>
            </a:r>
          </a:p>
          <a:p>
            <a:pPr marL="231775" indent="-231775" algn="l">
              <a:spcBef>
                <a:spcPts val="1800"/>
              </a:spcBef>
              <a:buClr>
                <a:schemeClr val="tx1"/>
              </a:buClr>
              <a:buFont typeface="Arial" panose="020B0604020202020204" pitchFamily="34" charset="0"/>
              <a:buChar char="•"/>
              <a:tabLst>
                <a:tab pos="174625" algn="l"/>
              </a:tabLst>
              <a:defRPr/>
            </a:pPr>
            <a:r>
              <a:rPr lang="en-US" sz="3200" dirty="0"/>
              <a:t>Encourage employees to put complaints in writing</a:t>
            </a:r>
          </a:p>
          <a:p>
            <a:pPr algn="l">
              <a:spcBef>
                <a:spcPts val="1800"/>
              </a:spcBef>
              <a:buClr>
                <a:schemeClr val="tx1"/>
              </a:buClr>
              <a:buFont typeface="Arial" panose="020B0604020202020204" pitchFamily="34" charset="0"/>
              <a:buChar char="•"/>
              <a:tabLst>
                <a:tab pos="174625" algn="l"/>
              </a:tabLst>
              <a:defRPr/>
            </a:pPr>
            <a:r>
              <a:rPr lang="en-US" sz="3200" dirty="0"/>
              <a:t> Document complaints received</a:t>
            </a:r>
          </a:p>
          <a:p>
            <a:pPr marL="174625" indent="-174625" algn="l">
              <a:spcBef>
                <a:spcPts val="1800"/>
              </a:spcBef>
              <a:buClr>
                <a:schemeClr val="tx1"/>
              </a:buClr>
              <a:buFont typeface="Arial" panose="020B0604020202020204" pitchFamily="34" charset="0"/>
              <a:buChar char="•"/>
              <a:tabLst>
                <a:tab pos="174625" algn="l"/>
              </a:tabLst>
              <a:defRPr/>
            </a:pPr>
            <a:r>
              <a:rPr lang="en-US" sz="3200" dirty="0"/>
              <a:t> Act promptly to prevent and cease harassment</a:t>
            </a:r>
          </a:p>
          <a:p>
            <a:endParaRPr lang="en-US" dirty="0"/>
          </a:p>
        </p:txBody>
      </p:sp>
    </p:spTree>
    <p:extLst>
      <p:ext uri="{BB962C8B-B14F-4D97-AF65-F5344CB8AC3E}">
        <p14:creationId xmlns:p14="http://schemas.microsoft.com/office/powerpoint/2010/main" val="11227202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38798-E4DF-B552-5DEA-4BD3B522A6FC}"/>
              </a:ext>
            </a:extLst>
          </p:cNvPr>
          <p:cNvSpPr>
            <a:spLocks noGrp="1"/>
          </p:cNvSpPr>
          <p:nvPr>
            <p:ph type="title"/>
          </p:nvPr>
        </p:nvSpPr>
        <p:spPr/>
        <p:txBody>
          <a:bodyPr/>
          <a:lstStyle/>
          <a:p>
            <a:r>
              <a:rPr lang="en-US" sz="3200" dirty="0"/>
              <a:t>Suggested Complaint Procedures #1</a:t>
            </a:r>
            <a:endParaRPr lang="en-US" dirty="0"/>
          </a:p>
        </p:txBody>
      </p:sp>
      <p:sp>
        <p:nvSpPr>
          <p:cNvPr id="3" name="Content Placeholder 2">
            <a:extLst>
              <a:ext uri="{FF2B5EF4-FFF2-40B4-BE49-F238E27FC236}">
                <a16:creationId xmlns:a16="http://schemas.microsoft.com/office/drawing/2014/main" id="{FBEF53A6-7884-882E-79FF-9CDA60D6466C}"/>
              </a:ext>
            </a:extLst>
          </p:cNvPr>
          <p:cNvSpPr>
            <a:spLocks noGrp="1"/>
          </p:cNvSpPr>
          <p:nvPr>
            <p:ph idx="1"/>
          </p:nvPr>
        </p:nvSpPr>
        <p:spPr>
          <a:xfrm>
            <a:off x="602018" y="1459149"/>
            <a:ext cx="11038117" cy="4824512"/>
          </a:xfrm>
        </p:spPr>
        <p:txBody>
          <a:bodyPr/>
          <a:lstStyle/>
          <a:p>
            <a:r>
              <a:rPr lang="en-US" sz="5400" dirty="0"/>
              <a:t>Consider carefully whether the conduct in question is harassment.  Is it unwelcome, severe or pervasive, and offensive to a reasonable person?</a:t>
            </a:r>
          </a:p>
          <a:p>
            <a:endParaRPr lang="en-US" sz="3600" dirty="0"/>
          </a:p>
        </p:txBody>
      </p:sp>
    </p:spTree>
    <p:extLst>
      <p:ext uri="{BB962C8B-B14F-4D97-AF65-F5344CB8AC3E}">
        <p14:creationId xmlns:p14="http://schemas.microsoft.com/office/powerpoint/2010/main" val="21988833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38798-E4DF-B552-5DEA-4BD3B522A6FC}"/>
              </a:ext>
            </a:extLst>
          </p:cNvPr>
          <p:cNvSpPr>
            <a:spLocks noGrp="1"/>
          </p:cNvSpPr>
          <p:nvPr>
            <p:ph type="title"/>
          </p:nvPr>
        </p:nvSpPr>
        <p:spPr/>
        <p:txBody>
          <a:bodyPr>
            <a:normAutofit/>
          </a:bodyPr>
          <a:lstStyle/>
          <a:p>
            <a:r>
              <a:rPr lang="en-US" sz="3200" dirty="0"/>
              <a:t>Suggested Complaint Procedures #2</a:t>
            </a:r>
            <a:endParaRPr lang="en-US" dirty="0"/>
          </a:p>
        </p:txBody>
      </p:sp>
      <p:sp>
        <p:nvSpPr>
          <p:cNvPr id="3" name="Content Placeholder 2">
            <a:extLst>
              <a:ext uri="{FF2B5EF4-FFF2-40B4-BE49-F238E27FC236}">
                <a16:creationId xmlns:a16="http://schemas.microsoft.com/office/drawing/2014/main" id="{FBEF53A6-7884-882E-79FF-9CDA60D6466C}"/>
              </a:ext>
            </a:extLst>
          </p:cNvPr>
          <p:cNvSpPr>
            <a:spLocks noGrp="1"/>
          </p:cNvSpPr>
          <p:nvPr>
            <p:ph idx="1"/>
          </p:nvPr>
        </p:nvSpPr>
        <p:spPr>
          <a:xfrm>
            <a:off x="602018" y="1400783"/>
            <a:ext cx="11038117" cy="4882878"/>
          </a:xfrm>
        </p:spPr>
        <p:txBody>
          <a:bodyPr/>
          <a:lstStyle/>
          <a:p>
            <a:r>
              <a:rPr lang="en-US" sz="4400" dirty="0"/>
              <a:t>If comfortable or appropriate, communicate to the person(s) responsible the conduct is unwelcome, and request that the conduct cease.</a:t>
            </a:r>
          </a:p>
          <a:p>
            <a:endParaRPr lang="en-US" dirty="0"/>
          </a:p>
        </p:txBody>
      </p:sp>
    </p:spTree>
    <p:extLst>
      <p:ext uri="{BB962C8B-B14F-4D97-AF65-F5344CB8AC3E}">
        <p14:creationId xmlns:p14="http://schemas.microsoft.com/office/powerpoint/2010/main" val="7927030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38798-E4DF-B552-5DEA-4BD3B522A6FC}"/>
              </a:ext>
            </a:extLst>
          </p:cNvPr>
          <p:cNvSpPr>
            <a:spLocks noGrp="1"/>
          </p:cNvSpPr>
          <p:nvPr>
            <p:ph type="title"/>
          </p:nvPr>
        </p:nvSpPr>
        <p:spPr/>
        <p:txBody>
          <a:bodyPr/>
          <a:lstStyle/>
          <a:p>
            <a:r>
              <a:rPr lang="en-US" sz="3200" dirty="0"/>
              <a:t>Suggested Complaint Procedures #3</a:t>
            </a:r>
            <a:endParaRPr lang="en-US" dirty="0"/>
          </a:p>
        </p:txBody>
      </p:sp>
      <p:sp>
        <p:nvSpPr>
          <p:cNvPr id="3" name="Content Placeholder 2">
            <a:extLst>
              <a:ext uri="{FF2B5EF4-FFF2-40B4-BE49-F238E27FC236}">
                <a16:creationId xmlns:a16="http://schemas.microsoft.com/office/drawing/2014/main" id="{FBEF53A6-7884-882E-79FF-9CDA60D6466C}"/>
              </a:ext>
            </a:extLst>
          </p:cNvPr>
          <p:cNvSpPr>
            <a:spLocks noGrp="1"/>
          </p:cNvSpPr>
          <p:nvPr>
            <p:ph idx="1"/>
          </p:nvPr>
        </p:nvSpPr>
        <p:spPr/>
        <p:txBody>
          <a:bodyPr/>
          <a:lstStyle/>
          <a:p>
            <a:r>
              <a:rPr lang="en-US" sz="4400" dirty="0"/>
              <a:t>If the problem is not resolved or if the employee is unable to communicate with the person responsible, take a complaint through lines of management, beginning with the supervisor. Complaints can be made without fear of reprisal.</a:t>
            </a:r>
          </a:p>
          <a:p>
            <a:endParaRPr lang="en-US" dirty="0"/>
          </a:p>
        </p:txBody>
      </p:sp>
    </p:spTree>
    <p:extLst>
      <p:ext uri="{BB962C8B-B14F-4D97-AF65-F5344CB8AC3E}">
        <p14:creationId xmlns:p14="http://schemas.microsoft.com/office/powerpoint/2010/main" val="20199094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38798-E4DF-B552-5DEA-4BD3B522A6FC}"/>
              </a:ext>
            </a:extLst>
          </p:cNvPr>
          <p:cNvSpPr>
            <a:spLocks noGrp="1"/>
          </p:cNvSpPr>
          <p:nvPr>
            <p:ph type="title"/>
          </p:nvPr>
        </p:nvSpPr>
        <p:spPr/>
        <p:txBody>
          <a:bodyPr/>
          <a:lstStyle/>
          <a:p>
            <a:r>
              <a:rPr lang="en-US" sz="3200" dirty="0"/>
              <a:t>Suggested Complaint Procedures #4</a:t>
            </a:r>
            <a:endParaRPr lang="en-US" dirty="0"/>
          </a:p>
        </p:txBody>
      </p:sp>
      <p:sp>
        <p:nvSpPr>
          <p:cNvPr id="3" name="Content Placeholder 2">
            <a:extLst>
              <a:ext uri="{FF2B5EF4-FFF2-40B4-BE49-F238E27FC236}">
                <a16:creationId xmlns:a16="http://schemas.microsoft.com/office/drawing/2014/main" id="{FBEF53A6-7884-882E-79FF-9CDA60D6466C}"/>
              </a:ext>
            </a:extLst>
          </p:cNvPr>
          <p:cNvSpPr>
            <a:spLocks noGrp="1"/>
          </p:cNvSpPr>
          <p:nvPr>
            <p:ph idx="1"/>
          </p:nvPr>
        </p:nvSpPr>
        <p:spPr/>
        <p:txBody>
          <a:bodyPr>
            <a:normAutofit lnSpcReduction="10000"/>
          </a:bodyPr>
          <a:lstStyle/>
          <a:p>
            <a:r>
              <a:rPr lang="en-US" sz="4400" dirty="0"/>
              <a:t>If you feel someone in the immediate line of management is involved in the harassment or has condoned the harassing behavior or you otherwise feel that reporting to your supervisor is not desirable, appropriate, or possible, discuss the complaint with the Human Resources Director.  Complaints may be made without fear of reprisal.</a:t>
            </a:r>
          </a:p>
          <a:p>
            <a:endParaRPr lang="en-US" dirty="0"/>
          </a:p>
        </p:txBody>
      </p:sp>
    </p:spTree>
    <p:extLst>
      <p:ext uri="{BB962C8B-B14F-4D97-AF65-F5344CB8AC3E}">
        <p14:creationId xmlns:p14="http://schemas.microsoft.com/office/powerpoint/2010/main" val="2623264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Rectangle 2"/>
          <p:cNvSpPr>
            <a:spLocks noGrp="1" noChangeArrowheads="1"/>
          </p:cNvSpPr>
          <p:nvPr>
            <p:ph type="title"/>
          </p:nvPr>
        </p:nvSpPr>
        <p:spPr bwMode="auto">
          <a:xfrm>
            <a:off x="518474" y="319315"/>
            <a:ext cx="11029361" cy="690619"/>
          </a:xfrm>
          <a:prstGeom prst="rect">
            <a:avLst/>
          </a:prstGeom>
          <a:noFill/>
        </p:spPr>
        <p:txBody>
          <a:bodyPr wrap="square" lIns="91440" tIns="45720" rIns="91440" bIns="45720" numCol="1" anchorCtr="0" compatLnSpc="1">
            <a:prstTxWarp prst="textNoShape">
              <a:avLst/>
            </a:prstTxWarp>
            <a:noAutofit/>
          </a:bodyPr>
          <a:lstStyle/>
          <a:p>
            <a:pPr algn="ctr"/>
            <a:r>
              <a:rPr lang="en-US" sz="3600" dirty="0"/>
              <a:t>Topics to Be Covered</a:t>
            </a:r>
          </a:p>
        </p:txBody>
      </p:sp>
      <p:sp>
        <p:nvSpPr>
          <p:cNvPr id="128004" name="Rectangle 3"/>
          <p:cNvSpPr>
            <a:spLocks noGrp="1" noChangeArrowheads="1"/>
          </p:cNvSpPr>
          <p:nvPr>
            <p:ph idx="1"/>
          </p:nvPr>
        </p:nvSpPr>
        <p:spPr>
          <a:xfrm>
            <a:off x="602018" y="1228299"/>
            <a:ext cx="11038117" cy="5055362"/>
          </a:xfrm>
          <a:prstGeom prst="rect">
            <a:avLst/>
          </a:prstGeom>
        </p:spPr>
        <p:txBody>
          <a:bodyPr>
            <a:normAutofit/>
          </a:bodyPr>
          <a:lstStyle/>
          <a:p>
            <a:pPr marL="571500" indent="-571500">
              <a:buFont typeface="Arial" panose="020B0604020202020204" pitchFamily="34" charset="0"/>
              <a:buChar char="•"/>
            </a:pPr>
            <a:r>
              <a:rPr lang="en-US" sz="4000" dirty="0"/>
              <a:t>Employee complaint policies and procedures</a:t>
            </a:r>
          </a:p>
          <a:p>
            <a:pPr marL="1028700" lvl="1" indent="-571500">
              <a:buFont typeface="Arial" panose="020B0604020202020204" pitchFamily="34" charset="0"/>
              <a:buChar char="•"/>
            </a:pPr>
            <a:r>
              <a:rPr lang="en-US" sz="4000" dirty="0"/>
              <a:t>Harassment and discrimination</a:t>
            </a:r>
          </a:p>
          <a:p>
            <a:pPr marL="571500" indent="-571500">
              <a:buFont typeface="Arial" panose="020B0604020202020204" pitchFamily="34" charset="0"/>
              <a:buChar char="•"/>
            </a:pPr>
            <a:r>
              <a:rPr lang="en-US" sz="4000" dirty="0"/>
              <a:t>CEPA - Whistleblower rights and protections</a:t>
            </a:r>
          </a:p>
          <a:p>
            <a:pPr marL="571500" indent="-571500">
              <a:buFont typeface="Arial" panose="020B0604020202020204" pitchFamily="34" charset="0"/>
              <a:buChar char="•"/>
            </a:pPr>
            <a:r>
              <a:rPr lang="en-US" sz="4000" dirty="0"/>
              <a:t>Internal investigations</a:t>
            </a:r>
          </a:p>
          <a:p>
            <a:pPr marL="571500" indent="-571500">
              <a:buFont typeface="Arial" panose="020B0604020202020204" pitchFamily="34" charset="0"/>
              <a:buChar char="•"/>
            </a:pPr>
            <a:r>
              <a:rPr lang="en-US" sz="4000" dirty="0"/>
              <a:t>Avoiding retaliation claims</a:t>
            </a:r>
          </a:p>
          <a:p>
            <a:endParaRPr lang="en-US" sz="4000" dirty="0"/>
          </a:p>
        </p:txBody>
      </p:sp>
    </p:spTree>
    <p:extLst>
      <p:ext uri="{BB962C8B-B14F-4D97-AF65-F5344CB8AC3E}">
        <p14:creationId xmlns:p14="http://schemas.microsoft.com/office/powerpoint/2010/main" val="1283498572"/>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38798-E4DF-B552-5DEA-4BD3B522A6FC}"/>
              </a:ext>
            </a:extLst>
          </p:cNvPr>
          <p:cNvSpPr>
            <a:spLocks noGrp="1"/>
          </p:cNvSpPr>
          <p:nvPr>
            <p:ph type="title"/>
          </p:nvPr>
        </p:nvSpPr>
        <p:spPr/>
        <p:txBody>
          <a:bodyPr/>
          <a:lstStyle/>
          <a:p>
            <a:r>
              <a:rPr lang="en-US" sz="3200" dirty="0"/>
              <a:t>Suggested Complaint Procedures #5</a:t>
            </a:r>
            <a:endParaRPr lang="en-US" dirty="0"/>
          </a:p>
        </p:txBody>
      </p:sp>
      <p:sp>
        <p:nvSpPr>
          <p:cNvPr id="3" name="Content Placeholder 2">
            <a:extLst>
              <a:ext uri="{FF2B5EF4-FFF2-40B4-BE49-F238E27FC236}">
                <a16:creationId xmlns:a16="http://schemas.microsoft.com/office/drawing/2014/main" id="{FBEF53A6-7884-882E-79FF-9CDA60D6466C}"/>
              </a:ext>
            </a:extLst>
          </p:cNvPr>
          <p:cNvSpPr>
            <a:spLocks noGrp="1"/>
          </p:cNvSpPr>
          <p:nvPr>
            <p:ph idx="1"/>
          </p:nvPr>
        </p:nvSpPr>
        <p:spPr>
          <a:xfrm>
            <a:off x="602018" y="1128409"/>
            <a:ext cx="11038117" cy="5155252"/>
          </a:xfrm>
        </p:spPr>
        <p:txBody>
          <a:bodyPr/>
          <a:lstStyle/>
          <a:p>
            <a:r>
              <a:rPr lang="en-US" sz="4400" dirty="0"/>
              <a:t>The complaint should include the name of the person complained about and a description of the conduct complained about, including specific examples and dates, if available.  Employees are encouraged to make complaints in writing on the </a:t>
            </a:r>
            <a:r>
              <a:rPr lang="en-US" sz="4400" cap="all" dirty="0"/>
              <a:t>Complaint Form</a:t>
            </a:r>
            <a:r>
              <a:rPr lang="en-US" sz="4400" dirty="0"/>
              <a:t>.</a:t>
            </a:r>
          </a:p>
          <a:p>
            <a:endParaRPr lang="en-US" dirty="0"/>
          </a:p>
        </p:txBody>
      </p:sp>
    </p:spTree>
    <p:extLst>
      <p:ext uri="{BB962C8B-B14F-4D97-AF65-F5344CB8AC3E}">
        <p14:creationId xmlns:p14="http://schemas.microsoft.com/office/powerpoint/2010/main" val="40794341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A3BB8-DF51-5E86-D040-B71E34B3BDB3}"/>
              </a:ext>
            </a:extLst>
          </p:cNvPr>
          <p:cNvSpPr>
            <a:spLocks noGrp="1"/>
          </p:cNvSpPr>
          <p:nvPr>
            <p:ph type="title"/>
          </p:nvPr>
        </p:nvSpPr>
        <p:spPr/>
        <p:txBody>
          <a:bodyPr/>
          <a:lstStyle/>
          <a:p>
            <a:r>
              <a:rPr lang="en-US" dirty="0"/>
              <a:t>Have a Complaint Form</a:t>
            </a:r>
          </a:p>
        </p:txBody>
      </p:sp>
      <p:sp>
        <p:nvSpPr>
          <p:cNvPr id="3" name="Content Placeholder 2">
            <a:extLst>
              <a:ext uri="{FF2B5EF4-FFF2-40B4-BE49-F238E27FC236}">
                <a16:creationId xmlns:a16="http://schemas.microsoft.com/office/drawing/2014/main" id="{F067A9F1-A2F4-A4A4-B0A4-4B5A088378F0}"/>
              </a:ext>
            </a:extLst>
          </p:cNvPr>
          <p:cNvSpPr>
            <a:spLocks noGrp="1"/>
          </p:cNvSpPr>
          <p:nvPr>
            <p:ph idx="1"/>
          </p:nvPr>
        </p:nvSpPr>
        <p:spPr/>
        <p:txBody>
          <a:bodyPr/>
          <a:lstStyle/>
          <a:p>
            <a:pPr marL="342900" indent="-342900">
              <a:buFont typeface="Arial" panose="020B0604020202020204" pitchFamily="34" charset="0"/>
              <a:buChar char="•"/>
            </a:pPr>
            <a:r>
              <a:rPr lang="en-US" sz="3600" dirty="0"/>
              <a:t>But </a:t>
            </a:r>
            <a:r>
              <a:rPr lang="en-US" sz="3600" b="1" dirty="0"/>
              <a:t>do not</a:t>
            </a:r>
            <a:r>
              <a:rPr lang="en-US" sz="3600" dirty="0"/>
              <a:t> ignore verbal complaints </a:t>
            </a:r>
          </a:p>
          <a:p>
            <a:pPr marL="285750" indent="-285750">
              <a:buFont typeface="Arial" panose="020B0604020202020204" pitchFamily="34" charset="0"/>
              <a:buChar char="•"/>
            </a:pPr>
            <a:endParaRPr lang="en-US" sz="3600" dirty="0"/>
          </a:p>
          <a:p>
            <a:pPr marL="342900" indent="-342900">
              <a:buFont typeface="Arial" panose="020B0604020202020204" pitchFamily="34" charset="0"/>
              <a:buChar char="•"/>
            </a:pPr>
            <a:r>
              <a:rPr lang="en-US" sz="3600" dirty="0"/>
              <a:t>Courts will consider what employers know </a:t>
            </a:r>
            <a:r>
              <a:rPr lang="en-US" sz="3600" u="sng" dirty="0"/>
              <a:t>and</a:t>
            </a:r>
            <a:r>
              <a:rPr lang="en-US" sz="3600" dirty="0"/>
              <a:t> should have known</a:t>
            </a:r>
          </a:p>
          <a:p>
            <a:endParaRPr lang="en-US" dirty="0"/>
          </a:p>
        </p:txBody>
      </p:sp>
    </p:spTree>
    <p:extLst>
      <p:ext uri="{BB962C8B-B14F-4D97-AF65-F5344CB8AC3E}">
        <p14:creationId xmlns:p14="http://schemas.microsoft.com/office/powerpoint/2010/main" val="30882063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BA45C-F1B6-2C2D-691D-8EAB7B5181D3}"/>
              </a:ext>
            </a:extLst>
          </p:cNvPr>
          <p:cNvSpPr>
            <a:spLocks noGrp="1"/>
          </p:cNvSpPr>
          <p:nvPr>
            <p:ph type="title"/>
          </p:nvPr>
        </p:nvSpPr>
        <p:spPr/>
        <p:txBody>
          <a:bodyPr/>
          <a:lstStyle/>
          <a:p>
            <a:r>
              <a:rPr lang="en-US" dirty="0"/>
              <a:t>Once a Complaint is Received:</a:t>
            </a:r>
          </a:p>
        </p:txBody>
      </p:sp>
      <p:sp>
        <p:nvSpPr>
          <p:cNvPr id="3" name="Content Placeholder 2">
            <a:extLst>
              <a:ext uri="{FF2B5EF4-FFF2-40B4-BE49-F238E27FC236}">
                <a16:creationId xmlns:a16="http://schemas.microsoft.com/office/drawing/2014/main" id="{79CE57EF-A26C-9E00-14B0-5876B1EAFF56}"/>
              </a:ext>
            </a:extLst>
          </p:cNvPr>
          <p:cNvSpPr>
            <a:spLocks noGrp="1"/>
          </p:cNvSpPr>
          <p:nvPr>
            <p:ph idx="1"/>
          </p:nvPr>
        </p:nvSpPr>
        <p:spPr>
          <a:xfrm>
            <a:off x="602018" y="1381328"/>
            <a:ext cx="11038117" cy="4902333"/>
          </a:xfrm>
        </p:spPr>
        <p:txBody>
          <a:bodyPr/>
          <a:lstStyle/>
          <a:p>
            <a:pPr marL="342900" indent="-342900">
              <a:buFont typeface="Arial" panose="020B0604020202020204" pitchFamily="34" charset="0"/>
              <a:buChar char="•"/>
            </a:pPr>
            <a:r>
              <a:rPr lang="en-US" sz="3600" dirty="0"/>
              <a:t>Employee will be asked for details regarding his/her complaint</a:t>
            </a:r>
          </a:p>
          <a:p>
            <a:pPr marL="342900" indent="-342900">
              <a:buFont typeface="Arial" panose="020B0604020202020204" pitchFamily="34" charset="0"/>
              <a:buChar char="•"/>
            </a:pPr>
            <a:r>
              <a:rPr lang="en-US" sz="3600" dirty="0"/>
              <a:t>The company will promptly investigate </a:t>
            </a:r>
          </a:p>
          <a:p>
            <a:pPr marL="342900" indent="-342900">
              <a:buFont typeface="Arial" panose="020B0604020202020204" pitchFamily="34" charset="0"/>
              <a:buChar char="•"/>
            </a:pPr>
            <a:r>
              <a:rPr lang="en-US" sz="3600" dirty="0"/>
              <a:t>All information is kept confidential </a:t>
            </a:r>
            <a:r>
              <a:rPr lang="en-US" sz="3600" i="1" dirty="0"/>
              <a:t>to the extent possible</a:t>
            </a:r>
            <a:endParaRPr lang="en-US" sz="3600" dirty="0"/>
          </a:p>
          <a:p>
            <a:pPr marL="342900" indent="-342900">
              <a:buFont typeface="Arial" panose="020B0604020202020204" pitchFamily="34" charset="0"/>
              <a:buChar char="•"/>
            </a:pPr>
            <a:r>
              <a:rPr lang="en-US" sz="3600" dirty="0"/>
              <a:t>Confidentiality cannot be guaranteed</a:t>
            </a:r>
          </a:p>
          <a:p>
            <a:endParaRPr lang="en-US" dirty="0"/>
          </a:p>
        </p:txBody>
      </p:sp>
    </p:spTree>
    <p:extLst>
      <p:ext uri="{BB962C8B-B14F-4D97-AF65-F5344CB8AC3E}">
        <p14:creationId xmlns:p14="http://schemas.microsoft.com/office/powerpoint/2010/main" val="10115376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12665-B6C3-5A4C-DEC0-9A8BEF9D12BE}"/>
              </a:ext>
            </a:extLst>
          </p:cNvPr>
          <p:cNvSpPr>
            <a:spLocks noGrp="1"/>
          </p:cNvSpPr>
          <p:nvPr>
            <p:ph type="title"/>
          </p:nvPr>
        </p:nvSpPr>
        <p:spPr/>
        <p:txBody>
          <a:bodyPr/>
          <a:lstStyle/>
          <a:p>
            <a:r>
              <a:rPr lang="en-US" dirty="0"/>
              <a:t>Reporting and Complaints</a:t>
            </a:r>
          </a:p>
        </p:txBody>
      </p:sp>
      <p:sp>
        <p:nvSpPr>
          <p:cNvPr id="3" name="Content Placeholder 2">
            <a:extLst>
              <a:ext uri="{FF2B5EF4-FFF2-40B4-BE49-F238E27FC236}">
                <a16:creationId xmlns:a16="http://schemas.microsoft.com/office/drawing/2014/main" id="{C9F19A6F-5789-632E-99AB-FCF37FF12B22}"/>
              </a:ext>
            </a:extLst>
          </p:cNvPr>
          <p:cNvSpPr>
            <a:spLocks noGrp="1"/>
          </p:cNvSpPr>
          <p:nvPr>
            <p:ph idx="1"/>
          </p:nvPr>
        </p:nvSpPr>
        <p:spPr/>
        <p:txBody>
          <a:bodyPr/>
          <a:lstStyle/>
          <a:p>
            <a:pPr>
              <a:buFont typeface="Arial" panose="020B0604020202020204" pitchFamily="34" charset="0"/>
              <a:buChar char="•"/>
            </a:pPr>
            <a:r>
              <a:rPr lang="en-US" sz="3600" dirty="0"/>
              <a:t>Complaint mechanism:</a:t>
            </a:r>
          </a:p>
          <a:p>
            <a:pPr marL="1257300" lvl="2" indent="-342900">
              <a:buFont typeface="Arial" panose="020B0604020202020204" pitchFamily="34" charset="0"/>
              <a:buChar char="•"/>
            </a:pPr>
            <a:r>
              <a:rPr lang="en-US" sz="3600" dirty="0"/>
              <a:t>Who is responsible in your organization?</a:t>
            </a:r>
          </a:p>
          <a:p>
            <a:pPr marL="1257300" lvl="2" indent="-342900">
              <a:buFont typeface="Arial" panose="020B0604020202020204" pitchFamily="34" charset="0"/>
              <a:buChar char="•"/>
            </a:pPr>
            <a:r>
              <a:rPr lang="en-US" sz="3600" dirty="0"/>
              <a:t>Multiple layers of reporting harassment</a:t>
            </a:r>
          </a:p>
          <a:p>
            <a:pPr marL="2857500" lvl="5" indent="-342900">
              <a:buFont typeface="Arial" panose="020B0604020202020204" pitchFamily="34" charset="0"/>
              <a:buChar char="•"/>
            </a:pPr>
            <a:r>
              <a:rPr lang="en-US" sz="3200" dirty="0"/>
              <a:t>“Report to A”;</a:t>
            </a:r>
          </a:p>
          <a:p>
            <a:pPr marL="2857500" lvl="5" indent="-342900">
              <a:buFont typeface="Arial" panose="020B0604020202020204" pitchFamily="34" charset="0"/>
              <a:buChar char="•"/>
            </a:pPr>
            <a:r>
              <a:rPr lang="en-US" sz="3200" dirty="0"/>
              <a:t>“If not A, then B”;</a:t>
            </a:r>
          </a:p>
          <a:p>
            <a:pPr marL="2857500" lvl="5" indent="-342900">
              <a:buFont typeface="Arial" panose="020B0604020202020204" pitchFamily="34" charset="0"/>
              <a:buChar char="•"/>
            </a:pPr>
            <a:r>
              <a:rPr lang="en-US" sz="3200" dirty="0"/>
              <a:t>“If not A or B, then any C.”</a:t>
            </a:r>
          </a:p>
          <a:p>
            <a:endParaRPr lang="en-US" dirty="0"/>
          </a:p>
        </p:txBody>
      </p:sp>
    </p:spTree>
    <p:extLst>
      <p:ext uri="{BB962C8B-B14F-4D97-AF65-F5344CB8AC3E}">
        <p14:creationId xmlns:p14="http://schemas.microsoft.com/office/powerpoint/2010/main" val="40670033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B0562-5979-8AB4-F86A-D402B407CA8C}"/>
              </a:ext>
            </a:extLst>
          </p:cNvPr>
          <p:cNvSpPr>
            <a:spLocks noGrp="1"/>
          </p:cNvSpPr>
          <p:nvPr>
            <p:ph type="title"/>
          </p:nvPr>
        </p:nvSpPr>
        <p:spPr/>
        <p:txBody>
          <a:bodyPr>
            <a:normAutofit/>
          </a:bodyPr>
          <a:lstStyle/>
          <a:p>
            <a:r>
              <a:rPr lang="en-US" sz="4800" dirty="0"/>
              <a:t>CEPA</a:t>
            </a:r>
          </a:p>
        </p:txBody>
      </p:sp>
      <p:sp>
        <p:nvSpPr>
          <p:cNvPr id="3" name="Text Placeholder 2">
            <a:extLst>
              <a:ext uri="{FF2B5EF4-FFF2-40B4-BE49-F238E27FC236}">
                <a16:creationId xmlns:a16="http://schemas.microsoft.com/office/drawing/2014/main" id="{C7534EC0-5E1F-C5D7-9498-5555109E43F2}"/>
              </a:ext>
            </a:extLst>
          </p:cNvPr>
          <p:cNvSpPr>
            <a:spLocks noGrp="1"/>
          </p:cNvSpPr>
          <p:nvPr>
            <p:ph type="body" idx="1"/>
          </p:nvPr>
        </p:nvSpPr>
        <p:spPr/>
        <p:txBody>
          <a:bodyPr/>
          <a:lstStyle/>
          <a:p>
            <a:r>
              <a:rPr lang="en-US" sz="3200" dirty="0"/>
              <a:t>Conscientious Employee Protection Act</a:t>
            </a:r>
          </a:p>
        </p:txBody>
      </p:sp>
    </p:spTree>
    <p:extLst>
      <p:ext uri="{BB962C8B-B14F-4D97-AF65-F5344CB8AC3E}">
        <p14:creationId xmlns:p14="http://schemas.microsoft.com/office/powerpoint/2010/main" val="3619182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D21B3-2474-7704-1E0A-BEAAC7D7BE9A}"/>
              </a:ext>
            </a:extLst>
          </p:cNvPr>
          <p:cNvSpPr>
            <a:spLocks noGrp="1"/>
          </p:cNvSpPr>
          <p:nvPr>
            <p:ph type="title"/>
          </p:nvPr>
        </p:nvSpPr>
        <p:spPr>
          <a:xfrm>
            <a:off x="602018" y="291528"/>
            <a:ext cx="11038117" cy="1245442"/>
          </a:xfrm>
        </p:spPr>
        <p:txBody>
          <a:bodyPr>
            <a:normAutofit/>
          </a:bodyPr>
          <a:lstStyle/>
          <a:p>
            <a:r>
              <a:rPr lang="en-US" sz="4000" dirty="0"/>
              <a:t>CEPA</a:t>
            </a:r>
          </a:p>
        </p:txBody>
      </p:sp>
      <p:sp>
        <p:nvSpPr>
          <p:cNvPr id="3" name="Content Placeholder 2">
            <a:extLst>
              <a:ext uri="{FF2B5EF4-FFF2-40B4-BE49-F238E27FC236}">
                <a16:creationId xmlns:a16="http://schemas.microsoft.com/office/drawing/2014/main" id="{1FC36DF7-66ED-2431-8F43-F2A88D72B8F4}"/>
              </a:ext>
            </a:extLst>
          </p:cNvPr>
          <p:cNvSpPr>
            <a:spLocks noGrp="1"/>
          </p:cNvSpPr>
          <p:nvPr>
            <p:ph idx="1"/>
          </p:nvPr>
        </p:nvSpPr>
        <p:spPr/>
        <p:txBody>
          <a:bodyPr/>
          <a:lstStyle/>
          <a:p>
            <a:pPr marL="342900" indent="-342900">
              <a:buFont typeface="Arial" panose="020B0604020202020204" pitchFamily="34" charset="0"/>
              <a:buChar char="•"/>
            </a:pPr>
            <a:r>
              <a:rPr lang="en-US" sz="4000" dirty="0"/>
              <a:t>Prohibits all public and private employers from retaliating against employees who </a:t>
            </a:r>
            <a:r>
              <a:rPr lang="en-US" sz="4000" b="1" u="sng" dirty="0"/>
              <a:t>disclose</a:t>
            </a:r>
            <a:r>
              <a:rPr lang="en-US" sz="4000" dirty="0"/>
              <a:t>, </a:t>
            </a:r>
            <a:r>
              <a:rPr lang="en-US" sz="4000" b="1" u="sng" dirty="0"/>
              <a:t>object to</a:t>
            </a:r>
            <a:r>
              <a:rPr lang="en-US" sz="4000" dirty="0"/>
              <a:t>, or </a:t>
            </a:r>
            <a:r>
              <a:rPr lang="en-US" sz="4000" b="1" u="sng" dirty="0"/>
              <a:t>refuse to participate in</a:t>
            </a:r>
            <a:r>
              <a:rPr lang="en-US" sz="4000" dirty="0"/>
              <a:t> certain actions that the employees </a:t>
            </a:r>
            <a:r>
              <a:rPr lang="en-US" sz="4000" b="1" u="sng" dirty="0"/>
              <a:t>reasonably believe</a:t>
            </a:r>
            <a:r>
              <a:rPr lang="en-US" sz="4000" dirty="0"/>
              <a:t> are either </a:t>
            </a:r>
            <a:r>
              <a:rPr lang="en-US" sz="4000" b="1" u="sng" dirty="0"/>
              <a:t>illegal or in violation of public policy</a:t>
            </a:r>
          </a:p>
          <a:p>
            <a:endParaRPr lang="en-US" dirty="0"/>
          </a:p>
        </p:txBody>
      </p:sp>
    </p:spTree>
    <p:extLst>
      <p:ext uri="{BB962C8B-B14F-4D97-AF65-F5344CB8AC3E}">
        <p14:creationId xmlns:p14="http://schemas.microsoft.com/office/powerpoint/2010/main" val="18758522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B15C2-DF68-75DA-969F-25BFBD91C86F}"/>
              </a:ext>
            </a:extLst>
          </p:cNvPr>
          <p:cNvSpPr>
            <a:spLocks noGrp="1"/>
          </p:cNvSpPr>
          <p:nvPr>
            <p:ph type="title"/>
          </p:nvPr>
        </p:nvSpPr>
        <p:spPr/>
        <p:txBody>
          <a:bodyPr/>
          <a:lstStyle/>
          <a:p>
            <a:r>
              <a:rPr lang="en-US" dirty="0"/>
              <a:t>CEPA</a:t>
            </a:r>
          </a:p>
        </p:txBody>
      </p:sp>
      <p:sp>
        <p:nvSpPr>
          <p:cNvPr id="3" name="Content Placeholder 2">
            <a:extLst>
              <a:ext uri="{FF2B5EF4-FFF2-40B4-BE49-F238E27FC236}">
                <a16:creationId xmlns:a16="http://schemas.microsoft.com/office/drawing/2014/main" id="{0615ED4C-7354-E28F-1CB9-02BB08B724ED}"/>
              </a:ext>
            </a:extLst>
          </p:cNvPr>
          <p:cNvSpPr>
            <a:spLocks noGrp="1"/>
          </p:cNvSpPr>
          <p:nvPr>
            <p:ph idx="1"/>
          </p:nvPr>
        </p:nvSpPr>
        <p:spPr/>
        <p:txBody>
          <a:bodyPr>
            <a:normAutofit fontScale="55000" lnSpcReduction="20000"/>
          </a:bodyPr>
          <a:lstStyle/>
          <a:p>
            <a:pPr>
              <a:buFont typeface="Arial" panose="020B0604020202020204" pitchFamily="34" charset="0"/>
              <a:buChar char="•"/>
            </a:pPr>
            <a:r>
              <a:rPr lang="en-US" sz="5800" dirty="0"/>
              <a:t>Employers must not retaliate against employees who:</a:t>
            </a:r>
          </a:p>
          <a:p>
            <a:pPr marL="800100" lvl="1" indent="-342900">
              <a:buFont typeface="Arial" panose="020B0604020202020204" pitchFamily="34" charset="0"/>
              <a:buChar char="•"/>
            </a:pPr>
            <a:r>
              <a:rPr lang="en-US" sz="5800" dirty="0"/>
              <a:t>Disclose, or threaten to disclose an activity, policy or practice of the employer, or another employer, with whom there is a business relationship, that the employee reasonably believes is unlawful; or</a:t>
            </a:r>
          </a:p>
          <a:p>
            <a:pPr marL="800100" lvl="1" indent="-342900">
              <a:buFont typeface="Arial" panose="020B0604020202020204" pitchFamily="34" charset="0"/>
              <a:buChar char="•"/>
            </a:pPr>
            <a:r>
              <a:rPr lang="en-US" sz="5800" dirty="0"/>
              <a:t>Provide information to/testify before, any public body conducting investigation, hearing, or inquiry into violation of law by the employer, or another employer, with whom there is a business relationship; or</a:t>
            </a:r>
          </a:p>
          <a:p>
            <a:pPr marL="800100" lvl="1" indent="-342900">
              <a:buFont typeface="Arial" panose="020B0604020202020204" pitchFamily="34" charset="0"/>
              <a:buChar char="•"/>
            </a:pPr>
            <a:r>
              <a:rPr lang="en-US" sz="5800" dirty="0"/>
              <a:t>Object to/refuse to participate in any activity, policy, or practice employee reasonably believes violates the law, is fraudulent/ criminal, or violates public policy</a:t>
            </a:r>
          </a:p>
          <a:p>
            <a:endParaRPr lang="en-US" dirty="0"/>
          </a:p>
        </p:txBody>
      </p:sp>
    </p:spTree>
    <p:extLst>
      <p:ext uri="{BB962C8B-B14F-4D97-AF65-F5344CB8AC3E}">
        <p14:creationId xmlns:p14="http://schemas.microsoft.com/office/powerpoint/2010/main" val="38483238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19C02-B557-B1FC-EFD3-F195B12B80D9}"/>
              </a:ext>
            </a:extLst>
          </p:cNvPr>
          <p:cNvSpPr>
            <a:spLocks noGrp="1"/>
          </p:cNvSpPr>
          <p:nvPr>
            <p:ph type="title"/>
          </p:nvPr>
        </p:nvSpPr>
        <p:spPr/>
        <p:txBody>
          <a:bodyPr/>
          <a:lstStyle/>
          <a:p>
            <a:r>
              <a:rPr lang="en-US" dirty="0"/>
              <a:t>CEPA</a:t>
            </a:r>
          </a:p>
        </p:txBody>
      </p:sp>
      <p:sp>
        <p:nvSpPr>
          <p:cNvPr id="3" name="Content Placeholder 2">
            <a:extLst>
              <a:ext uri="{FF2B5EF4-FFF2-40B4-BE49-F238E27FC236}">
                <a16:creationId xmlns:a16="http://schemas.microsoft.com/office/drawing/2014/main" id="{6078CF23-2869-ACCA-17C1-784D9C43D4DD}"/>
              </a:ext>
            </a:extLst>
          </p:cNvPr>
          <p:cNvSpPr>
            <a:spLocks noGrp="1"/>
          </p:cNvSpPr>
          <p:nvPr>
            <p:ph idx="1"/>
          </p:nvPr>
        </p:nvSpPr>
        <p:spPr/>
        <p:txBody>
          <a:bodyPr/>
          <a:lstStyle/>
          <a:p>
            <a:pPr marL="342900" indent="-342900">
              <a:buFont typeface="Arial" panose="020B0604020202020204" pitchFamily="34" charset="0"/>
              <a:buChar char="•"/>
            </a:pPr>
            <a:r>
              <a:rPr lang="en-US" sz="4000" dirty="0"/>
              <a:t>Employee “blew the whistle”</a:t>
            </a:r>
          </a:p>
          <a:p>
            <a:pPr marL="342900" indent="-342900">
              <a:buFont typeface="Arial" panose="020B0604020202020204" pitchFamily="34" charset="0"/>
              <a:buChar char="•"/>
            </a:pPr>
            <a:r>
              <a:rPr lang="en-US" sz="4000" dirty="0"/>
              <a:t>Employer took an adverse action</a:t>
            </a:r>
          </a:p>
          <a:p>
            <a:pPr marL="342900" indent="-342900">
              <a:buFont typeface="Arial" panose="020B0604020202020204" pitchFamily="34" charset="0"/>
              <a:buChar char="•"/>
            </a:pPr>
            <a:r>
              <a:rPr lang="en-US" sz="4000" dirty="0"/>
              <a:t>Causation</a:t>
            </a:r>
          </a:p>
          <a:p>
            <a:endParaRPr lang="en-US" dirty="0"/>
          </a:p>
        </p:txBody>
      </p:sp>
    </p:spTree>
    <p:extLst>
      <p:ext uri="{BB962C8B-B14F-4D97-AF65-F5344CB8AC3E}">
        <p14:creationId xmlns:p14="http://schemas.microsoft.com/office/powerpoint/2010/main" val="24786445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 CEPA claims</a:t>
            </a:r>
          </a:p>
        </p:txBody>
      </p:sp>
      <p:sp>
        <p:nvSpPr>
          <p:cNvPr id="3" name="Content Placeholder 2"/>
          <p:cNvSpPr>
            <a:spLocks noGrp="1"/>
          </p:cNvSpPr>
          <p:nvPr>
            <p:ph idx="1"/>
          </p:nvPr>
        </p:nvSpPr>
        <p:spPr/>
        <p:txBody>
          <a:bodyPr>
            <a:normAutofit/>
          </a:bodyPr>
          <a:lstStyle/>
          <a:p>
            <a:r>
              <a:rPr lang="en-US" sz="4000" dirty="0"/>
              <a:t>Document all performance issues</a:t>
            </a:r>
          </a:p>
          <a:p>
            <a:r>
              <a:rPr lang="en-US" sz="4000" dirty="0"/>
              <a:t>Have clear harassment and discrimination policies</a:t>
            </a:r>
          </a:p>
          <a:p>
            <a:r>
              <a:rPr lang="en-US" sz="4000" dirty="0"/>
              <a:t>Have effective complaint policy</a:t>
            </a:r>
          </a:p>
          <a:p>
            <a:r>
              <a:rPr lang="en-US" sz="4000" dirty="0"/>
              <a:t>Train all employees and supervisors</a:t>
            </a:r>
          </a:p>
          <a:p>
            <a:r>
              <a:rPr lang="en-US" sz="4000" dirty="0"/>
              <a:t>Monitor the workforce</a:t>
            </a:r>
          </a:p>
        </p:txBody>
      </p:sp>
    </p:spTree>
    <p:extLst>
      <p:ext uri="{BB962C8B-B14F-4D97-AF65-F5344CB8AC3E}">
        <p14:creationId xmlns:p14="http://schemas.microsoft.com/office/powerpoint/2010/main" val="20312275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A3E0F62-AB4C-1504-5001-80BB9A1F0E73}"/>
              </a:ext>
            </a:extLst>
          </p:cNvPr>
          <p:cNvSpPr>
            <a:spLocks noGrp="1"/>
          </p:cNvSpPr>
          <p:nvPr>
            <p:ph type="title"/>
          </p:nvPr>
        </p:nvSpPr>
        <p:spPr/>
        <p:txBody>
          <a:bodyPr>
            <a:normAutofit/>
          </a:bodyPr>
          <a:lstStyle/>
          <a:p>
            <a:r>
              <a:rPr lang="en-US" sz="3200" dirty="0"/>
              <a:t>Internal Investigations</a:t>
            </a:r>
          </a:p>
        </p:txBody>
      </p:sp>
      <p:sp>
        <p:nvSpPr>
          <p:cNvPr id="5" name="Text Placeholder 4">
            <a:extLst>
              <a:ext uri="{FF2B5EF4-FFF2-40B4-BE49-F238E27FC236}">
                <a16:creationId xmlns:a16="http://schemas.microsoft.com/office/drawing/2014/main" id="{ECAE02AE-D83D-90EE-B04A-022082E4CFB0}"/>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837898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Relevant Employment Laws</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3600" b="1" u="sng" dirty="0"/>
              <a:t>New Jersey</a:t>
            </a:r>
            <a:r>
              <a:rPr lang="en-US" sz="3600" dirty="0"/>
              <a:t>:</a:t>
            </a:r>
          </a:p>
          <a:p>
            <a:pPr marL="800100" lvl="1" indent="-342900">
              <a:buFont typeface="Arial" panose="020B0604020202020204" pitchFamily="34" charset="0"/>
              <a:buChar char="•"/>
            </a:pPr>
            <a:r>
              <a:rPr lang="en-US" sz="3600" dirty="0"/>
              <a:t>The New Jersey Law Against Discrimination (“LAD”)</a:t>
            </a:r>
          </a:p>
          <a:p>
            <a:pPr marL="800100" lvl="1" indent="-342900">
              <a:buFont typeface="Arial" panose="020B0604020202020204" pitchFamily="34" charset="0"/>
              <a:buChar char="•"/>
            </a:pPr>
            <a:r>
              <a:rPr lang="en-US" sz="3600" dirty="0"/>
              <a:t>The Conscientious Employee Protection Act (“CEPA”)</a:t>
            </a:r>
          </a:p>
          <a:p>
            <a:pPr>
              <a:buFont typeface="Arial" panose="020B0604020202020204" pitchFamily="34" charset="0"/>
              <a:buChar char="•"/>
            </a:pPr>
            <a:r>
              <a:rPr lang="en-US" sz="3600" b="1" u="sng" dirty="0"/>
              <a:t>Federal</a:t>
            </a:r>
            <a:r>
              <a:rPr lang="en-US" sz="3600" dirty="0"/>
              <a:t>:</a:t>
            </a:r>
          </a:p>
          <a:p>
            <a:pPr marL="800100" lvl="1" indent="-342900">
              <a:buFont typeface="Arial" panose="020B0604020202020204" pitchFamily="34" charset="0"/>
              <a:buChar char="•"/>
            </a:pPr>
            <a:r>
              <a:rPr lang="en-US" sz="3600" dirty="0"/>
              <a:t>The Americans with Disabilities Act (“ADA”)</a:t>
            </a:r>
          </a:p>
          <a:p>
            <a:pPr marL="800100" lvl="1" indent="-342900">
              <a:buFont typeface="Arial" panose="020B0604020202020204" pitchFamily="34" charset="0"/>
              <a:buChar char="•"/>
            </a:pPr>
            <a:r>
              <a:rPr lang="en-US" sz="3600" dirty="0"/>
              <a:t>The Age Discrimination in Employment Act (“ADEA”)</a:t>
            </a:r>
          </a:p>
          <a:p>
            <a:pPr marL="800100" lvl="1" indent="-342900">
              <a:buFont typeface="Arial" panose="020B0604020202020204" pitchFamily="34" charset="0"/>
              <a:buChar char="•"/>
            </a:pPr>
            <a:r>
              <a:rPr lang="en-US" sz="3600" dirty="0"/>
              <a:t>Title VII of the Civil Rights Act of 1964 (“Title VII”)</a:t>
            </a:r>
          </a:p>
          <a:p>
            <a:pPr marL="800100" lvl="1" indent="-342900">
              <a:buFont typeface="Arial" panose="020B0604020202020204" pitchFamily="34" charset="0"/>
              <a:buChar char="•"/>
            </a:pPr>
            <a:endParaRPr lang="en-US" sz="3600" dirty="0"/>
          </a:p>
          <a:p>
            <a:pPr marL="800100" lvl="1" indent="-342900">
              <a:buFont typeface="Arial" panose="020B0604020202020204" pitchFamily="34" charset="0"/>
              <a:buChar char="•"/>
            </a:pPr>
            <a:endParaRPr lang="en-US" sz="3600" dirty="0"/>
          </a:p>
          <a:p>
            <a:pPr marL="457200" indent="-457200">
              <a:buAutoNum type="arabicPeriod"/>
            </a:pPr>
            <a:endParaRPr lang="en-US" sz="4000" dirty="0"/>
          </a:p>
        </p:txBody>
      </p:sp>
    </p:spTree>
    <p:extLst>
      <p:ext uri="{BB962C8B-B14F-4D97-AF65-F5344CB8AC3E}">
        <p14:creationId xmlns:p14="http://schemas.microsoft.com/office/powerpoint/2010/main" val="37960019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E914C-96CA-81BE-864B-73EDBF2D5BE4}"/>
              </a:ext>
            </a:extLst>
          </p:cNvPr>
          <p:cNvSpPr>
            <a:spLocks noGrp="1"/>
          </p:cNvSpPr>
          <p:nvPr>
            <p:ph type="title"/>
          </p:nvPr>
        </p:nvSpPr>
        <p:spPr/>
        <p:txBody>
          <a:bodyPr/>
          <a:lstStyle/>
          <a:p>
            <a:r>
              <a:rPr lang="en-US" sz="3200" dirty="0"/>
              <a:t>Knowing When to Investigate </a:t>
            </a:r>
            <a:endParaRPr lang="en-US" dirty="0"/>
          </a:p>
        </p:txBody>
      </p:sp>
      <p:sp>
        <p:nvSpPr>
          <p:cNvPr id="3" name="Content Placeholder 2">
            <a:extLst>
              <a:ext uri="{FF2B5EF4-FFF2-40B4-BE49-F238E27FC236}">
                <a16:creationId xmlns:a16="http://schemas.microsoft.com/office/drawing/2014/main" id="{44B63782-0A25-7077-518B-CCD990EACA70}"/>
              </a:ext>
            </a:extLst>
          </p:cNvPr>
          <p:cNvSpPr>
            <a:spLocks noGrp="1"/>
          </p:cNvSpPr>
          <p:nvPr>
            <p:ph idx="1"/>
          </p:nvPr>
        </p:nvSpPr>
        <p:spPr/>
        <p:txBody>
          <a:bodyPr/>
          <a:lstStyle/>
          <a:p>
            <a:pPr marL="571500" indent="-571500" algn="l">
              <a:spcAft>
                <a:spcPts val="1800"/>
              </a:spcAft>
              <a:buClrTx/>
              <a:buFont typeface="Arial" panose="020B0604020202020204" pitchFamily="34" charset="0"/>
              <a:buChar char="•"/>
            </a:pPr>
            <a:r>
              <a:rPr lang="en-US" sz="3600" dirty="0"/>
              <a:t>Potential for a complaint exists</a:t>
            </a:r>
          </a:p>
          <a:p>
            <a:pPr marL="571500" indent="-571500" algn="l">
              <a:spcAft>
                <a:spcPts val="1800"/>
              </a:spcAft>
              <a:buClrTx/>
              <a:buFont typeface="Arial" panose="020B0604020202020204" pitchFamily="34" charset="0"/>
              <a:buChar char="•"/>
            </a:pPr>
            <a:r>
              <a:rPr lang="en-US" sz="3600" dirty="0"/>
              <a:t>On receipt of complaint or report of discrimination or harassment </a:t>
            </a:r>
          </a:p>
          <a:p>
            <a:pPr marL="571500" indent="-571500" algn="l">
              <a:spcAft>
                <a:spcPts val="1800"/>
              </a:spcAft>
              <a:buClrTx/>
              <a:buFont typeface="Arial" panose="020B0604020202020204" pitchFamily="34" charset="0"/>
              <a:buChar char="•"/>
            </a:pPr>
            <a:r>
              <a:rPr lang="en-US" sz="3600" dirty="0"/>
              <a:t>Observe facts or hear statements that </a:t>
            </a:r>
            <a:r>
              <a:rPr lang="en-US" sz="3600" u="sng" dirty="0"/>
              <a:t>suggest</a:t>
            </a:r>
            <a:r>
              <a:rPr lang="en-US" sz="3600" dirty="0"/>
              <a:t> discrimination or harassment is occurring</a:t>
            </a:r>
          </a:p>
          <a:p>
            <a:endParaRPr lang="en-US" dirty="0"/>
          </a:p>
        </p:txBody>
      </p:sp>
    </p:spTree>
    <p:extLst>
      <p:ext uri="{BB962C8B-B14F-4D97-AF65-F5344CB8AC3E}">
        <p14:creationId xmlns:p14="http://schemas.microsoft.com/office/powerpoint/2010/main" val="6877219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83832-676D-18BA-0A42-CA6F3EF7A6B1}"/>
              </a:ext>
            </a:extLst>
          </p:cNvPr>
          <p:cNvSpPr>
            <a:spLocks noGrp="1"/>
          </p:cNvSpPr>
          <p:nvPr>
            <p:ph type="title"/>
          </p:nvPr>
        </p:nvSpPr>
        <p:spPr/>
        <p:txBody>
          <a:bodyPr/>
          <a:lstStyle/>
          <a:p>
            <a:r>
              <a:rPr lang="en-US" sz="3200" dirty="0"/>
              <a:t>Initiating Internal Investigations</a:t>
            </a:r>
            <a:endParaRPr lang="en-US" dirty="0"/>
          </a:p>
        </p:txBody>
      </p:sp>
      <p:sp>
        <p:nvSpPr>
          <p:cNvPr id="3" name="Content Placeholder 2">
            <a:extLst>
              <a:ext uri="{FF2B5EF4-FFF2-40B4-BE49-F238E27FC236}">
                <a16:creationId xmlns:a16="http://schemas.microsoft.com/office/drawing/2014/main" id="{D4F291C4-FE6E-E9E0-898F-E4BB7CAA3684}"/>
              </a:ext>
            </a:extLst>
          </p:cNvPr>
          <p:cNvSpPr>
            <a:spLocks noGrp="1"/>
          </p:cNvSpPr>
          <p:nvPr>
            <p:ph idx="1"/>
          </p:nvPr>
        </p:nvSpPr>
        <p:spPr/>
        <p:txBody>
          <a:bodyPr/>
          <a:lstStyle/>
          <a:p>
            <a:pPr marL="857250" indent="-857250" algn="l">
              <a:buClrTx/>
              <a:buFont typeface="Arial" panose="020B0604020202020204" pitchFamily="34" charset="0"/>
              <a:buChar char="•"/>
            </a:pPr>
            <a:r>
              <a:rPr lang="en-US" sz="4000" dirty="0"/>
              <a:t>Initiate investigation according to employers policies</a:t>
            </a:r>
          </a:p>
          <a:p>
            <a:pPr marL="857250" indent="-857250" algn="l">
              <a:buClrTx/>
              <a:buFont typeface="Arial" panose="020B0604020202020204" pitchFamily="34" charset="0"/>
              <a:buChar char="•"/>
            </a:pPr>
            <a:r>
              <a:rPr lang="en-US" sz="4000" dirty="0"/>
              <a:t>Triggers: formal complaint OR observation </a:t>
            </a:r>
          </a:p>
          <a:p>
            <a:pPr marL="857250" indent="-857250" algn="l">
              <a:buClrTx/>
              <a:buFont typeface="Arial" panose="020B0604020202020204" pitchFamily="34" charset="0"/>
              <a:buChar char="•"/>
            </a:pPr>
            <a:r>
              <a:rPr lang="en-US" sz="4000" dirty="0"/>
              <a:t>Employer must promptly investigate the complaint</a:t>
            </a:r>
          </a:p>
          <a:p>
            <a:endParaRPr lang="en-US" dirty="0"/>
          </a:p>
        </p:txBody>
      </p:sp>
    </p:spTree>
    <p:extLst>
      <p:ext uri="{BB962C8B-B14F-4D97-AF65-F5344CB8AC3E}">
        <p14:creationId xmlns:p14="http://schemas.microsoft.com/office/powerpoint/2010/main" val="12177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A83AC-0C0F-4F18-23B2-2599A78179E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D3EA773-E17C-3235-3935-D4AE1F4CFD39}"/>
              </a:ext>
            </a:extLst>
          </p:cNvPr>
          <p:cNvSpPr>
            <a:spLocks noGrp="1"/>
          </p:cNvSpPr>
          <p:nvPr>
            <p:ph idx="1"/>
          </p:nvPr>
        </p:nvSpPr>
        <p:spPr/>
        <p:txBody>
          <a:bodyPr/>
          <a:lstStyle/>
          <a:p>
            <a:pPr marL="342900" indent="-342900" algn="l">
              <a:buClr>
                <a:schemeClr val="tx1"/>
              </a:buClr>
              <a:buFont typeface="Arial" panose="020B0604020202020204" pitchFamily="34" charset="0"/>
              <a:buChar char="•"/>
            </a:pPr>
            <a:r>
              <a:rPr lang="en-US" sz="4800" dirty="0"/>
              <a:t>Criminal conduct?  Notify proper authorities immediately</a:t>
            </a:r>
          </a:p>
          <a:p>
            <a:pPr marL="342900" indent="-342900" algn="l">
              <a:buClr>
                <a:schemeClr val="tx1"/>
              </a:buClr>
              <a:buFont typeface="Arial" panose="020B0604020202020204" pitchFamily="34" charset="0"/>
              <a:buChar char="•"/>
            </a:pPr>
            <a:endParaRPr lang="en-US" sz="700" dirty="0"/>
          </a:p>
          <a:p>
            <a:pPr marL="342900" indent="-342900" algn="l">
              <a:buClr>
                <a:schemeClr val="tx1"/>
              </a:buClr>
              <a:buFont typeface="Arial" panose="020B0604020202020204" pitchFamily="34" charset="0"/>
              <a:buChar char="•"/>
            </a:pPr>
            <a:endParaRPr lang="en-US" sz="1600" dirty="0"/>
          </a:p>
          <a:p>
            <a:pPr marL="342900" indent="-342900" algn="l">
              <a:buClr>
                <a:schemeClr val="tx1"/>
              </a:buClr>
              <a:buFont typeface="Arial" panose="020B0604020202020204" pitchFamily="34" charset="0"/>
              <a:buChar char="•"/>
            </a:pPr>
            <a:r>
              <a:rPr lang="en-US" sz="4800" dirty="0"/>
              <a:t>Document the company’s prompt corrective action</a:t>
            </a:r>
          </a:p>
          <a:p>
            <a:endParaRPr lang="en-US" dirty="0"/>
          </a:p>
        </p:txBody>
      </p:sp>
    </p:spTree>
    <p:extLst>
      <p:ext uri="{BB962C8B-B14F-4D97-AF65-F5344CB8AC3E}">
        <p14:creationId xmlns:p14="http://schemas.microsoft.com/office/powerpoint/2010/main" val="14685745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1654B-0B1E-9731-130F-D6E1B4EC5E8A}"/>
              </a:ext>
            </a:extLst>
          </p:cNvPr>
          <p:cNvSpPr>
            <a:spLocks noGrp="1"/>
          </p:cNvSpPr>
          <p:nvPr>
            <p:ph type="title"/>
          </p:nvPr>
        </p:nvSpPr>
        <p:spPr/>
        <p:txBody>
          <a:bodyPr/>
          <a:lstStyle/>
          <a:p>
            <a:r>
              <a:rPr lang="en-US" sz="3200" dirty="0"/>
              <a:t>Investigation Guidelines</a:t>
            </a:r>
            <a:endParaRPr lang="en-US" dirty="0"/>
          </a:p>
        </p:txBody>
      </p:sp>
      <p:sp>
        <p:nvSpPr>
          <p:cNvPr id="3" name="Content Placeholder 2">
            <a:extLst>
              <a:ext uri="{FF2B5EF4-FFF2-40B4-BE49-F238E27FC236}">
                <a16:creationId xmlns:a16="http://schemas.microsoft.com/office/drawing/2014/main" id="{075A97D3-9C77-9284-3D60-7F26FE9363B5}"/>
              </a:ext>
            </a:extLst>
          </p:cNvPr>
          <p:cNvSpPr>
            <a:spLocks noGrp="1"/>
          </p:cNvSpPr>
          <p:nvPr>
            <p:ph idx="1"/>
          </p:nvPr>
        </p:nvSpPr>
        <p:spPr>
          <a:xfrm>
            <a:off x="602018" y="1186774"/>
            <a:ext cx="11038117" cy="5096887"/>
          </a:xfrm>
        </p:spPr>
        <p:txBody>
          <a:bodyPr/>
          <a:lstStyle/>
          <a:p>
            <a:pPr marL="342900" indent="-342900" algn="l">
              <a:buClr>
                <a:schemeClr val="tx1"/>
              </a:buClr>
              <a:buFont typeface="Arial" panose="020B0604020202020204" pitchFamily="34" charset="0"/>
              <a:buChar char="•"/>
            </a:pPr>
            <a:r>
              <a:rPr lang="en-US" sz="4000" dirty="0"/>
              <a:t>Confidential</a:t>
            </a:r>
          </a:p>
          <a:p>
            <a:pPr marL="342900" indent="-342900" algn="l">
              <a:buClr>
                <a:schemeClr val="tx1"/>
              </a:buClr>
              <a:buFont typeface="Arial" panose="020B0604020202020204" pitchFamily="34" charset="0"/>
              <a:buChar char="•"/>
            </a:pPr>
            <a:r>
              <a:rPr lang="en-US" sz="4000" dirty="0"/>
              <a:t>Discrete</a:t>
            </a:r>
          </a:p>
          <a:p>
            <a:pPr marL="342900" indent="-342900" algn="l">
              <a:buClr>
                <a:schemeClr val="tx1"/>
              </a:buClr>
              <a:buFont typeface="Arial" panose="020B0604020202020204" pitchFamily="34" charset="0"/>
              <a:buChar char="•"/>
            </a:pPr>
            <a:r>
              <a:rPr lang="en-US" sz="4000" dirty="0"/>
              <a:t>Promptness</a:t>
            </a:r>
          </a:p>
          <a:p>
            <a:pPr marL="342900" indent="-342900" algn="l">
              <a:buClr>
                <a:schemeClr val="tx1"/>
              </a:buClr>
              <a:buFont typeface="Arial" panose="020B0604020202020204" pitchFamily="34" charset="0"/>
              <a:buChar char="•"/>
            </a:pPr>
            <a:r>
              <a:rPr lang="en-US" sz="4000" dirty="0"/>
              <a:t>Separation of Powers (investigatory vs. decision-maker)</a:t>
            </a:r>
          </a:p>
          <a:p>
            <a:endParaRPr lang="en-US" dirty="0"/>
          </a:p>
        </p:txBody>
      </p:sp>
    </p:spTree>
    <p:extLst>
      <p:ext uri="{BB962C8B-B14F-4D97-AF65-F5344CB8AC3E}">
        <p14:creationId xmlns:p14="http://schemas.microsoft.com/office/powerpoint/2010/main" val="153686225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80C13-DC69-A330-B118-6843A7B179AF}"/>
              </a:ext>
            </a:extLst>
          </p:cNvPr>
          <p:cNvSpPr>
            <a:spLocks noGrp="1"/>
          </p:cNvSpPr>
          <p:nvPr>
            <p:ph type="title"/>
          </p:nvPr>
        </p:nvSpPr>
        <p:spPr>
          <a:xfrm>
            <a:off x="602018" y="291528"/>
            <a:ext cx="11038117" cy="656834"/>
          </a:xfrm>
        </p:spPr>
        <p:txBody>
          <a:bodyPr>
            <a:normAutofit/>
          </a:bodyPr>
          <a:lstStyle/>
          <a:p>
            <a:r>
              <a:rPr lang="en-US" sz="3600" dirty="0"/>
              <a:t>Internal Investigations</a:t>
            </a:r>
            <a:endParaRPr lang="en-US" sz="3200" dirty="0"/>
          </a:p>
        </p:txBody>
      </p:sp>
      <p:sp>
        <p:nvSpPr>
          <p:cNvPr id="3" name="Content Placeholder 2">
            <a:extLst>
              <a:ext uri="{FF2B5EF4-FFF2-40B4-BE49-F238E27FC236}">
                <a16:creationId xmlns:a16="http://schemas.microsoft.com/office/drawing/2014/main" id="{1AF76728-1BE2-9943-D3F5-0CD414F86CBE}"/>
              </a:ext>
            </a:extLst>
          </p:cNvPr>
          <p:cNvSpPr>
            <a:spLocks noGrp="1"/>
          </p:cNvSpPr>
          <p:nvPr>
            <p:ph idx="1"/>
          </p:nvPr>
        </p:nvSpPr>
        <p:spPr>
          <a:xfrm>
            <a:off x="602018" y="1245140"/>
            <a:ext cx="11038117" cy="5038521"/>
          </a:xfrm>
        </p:spPr>
        <p:txBody>
          <a:bodyPr/>
          <a:lstStyle/>
          <a:p>
            <a:pPr marL="571500" indent="-571500" algn="l">
              <a:buFont typeface="Arial" panose="020B0604020202020204" pitchFamily="34" charset="0"/>
              <a:buChar char="•"/>
            </a:pPr>
            <a:r>
              <a:rPr lang="en-US" sz="3600" b="1" dirty="0"/>
              <a:t>Identify evidence by gathering and reviewing all relevant documents, including:</a:t>
            </a:r>
          </a:p>
          <a:p>
            <a:pPr marL="1485900" lvl="2" indent="-571500">
              <a:buFont typeface="Arial" panose="020B0604020202020204" pitchFamily="34" charset="0"/>
              <a:buChar char="•"/>
            </a:pPr>
            <a:r>
              <a:rPr lang="en-US" sz="3600" dirty="0"/>
              <a:t>Written complaints and statements</a:t>
            </a:r>
          </a:p>
          <a:p>
            <a:pPr marL="1485900" lvl="2" indent="-571500">
              <a:buFont typeface="Arial" panose="020B0604020202020204" pitchFamily="34" charset="0"/>
              <a:buChar char="•"/>
            </a:pPr>
            <a:r>
              <a:rPr lang="en-US" sz="3600" dirty="0"/>
              <a:t>Personnel history</a:t>
            </a:r>
            <a:endParaRPr lang="en-US" sz="700" dirty="0"/>
          </a:p>
          <a:p>
            <a:pPr marL="1485900" lvl="2" indent="-571500">
              <a:buFont typeface="Arial" panose="020B0604020202020204" pitchFamily="34" charset="0"/>
              <a:buChar char="•"/>
            </a:pPr>
            <a:r>
              <a:rPr lang="en-US" sz="3600" dirty="0"/>
              <a:t>Policies and procedures</a:t>
            </a:r>
          </a:p>
          <a:p>
            <a:endParaRPr lang="en-US" dirty="0"/>
          </a:p>
        </p:txBody>
      </p:sp>
    </p:spTree>
    <p:extLst>
      <p:ext uri="{BB962C8B-B14F-4D97-AF65-F5344CB8AC3E}">
        <p14:creationId xmlns:p14="http://schemas.microsoft.com/office/powerpoint/2010/main" val="24908749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A8D93-E07C-4174-7999-9C2CD5C32B60}"/>
              </a:ext>
            </a:extLst>
          </p:cNvPr>
          <p:cNvSpPr>
            <a:spLocks noGrp="1"/>
          </p:cNvSpPr>
          <p:nvPr>
            <p:ph type="title"/>
          </p:nvPr>
        </p:nvSpPr>
        <p:spPr>
          <a:xfrm>
            <a:off x="602018" y="291528"/>
            <a:ext cx="11038117" cy="778515"/>
          </a:xfrm>
        </p:spPr>
        <p:txBody>
          <a:bodyPr>
            <a:normAutofit/>
          </a:bodyPr>
          <a:lstStyle/>
          <a:p>
            <a:r>
              <a:rPr lang="en-US" sz="3600" dirty="0"/>
              <a:t>Choosing an Investigator </a:t>
            </a:r>
            <a:endParaRPr lang="en-US" sz="3200" dirty="0"/>
          </a:p>
        </p:txBody>
      </p:sp>
      <p:sp>
        <p:nvSpPr>
          <p:cNvPr id="3" name="Content Placeholder 2">
            <a:extLst>
              <a:ext uri="{FF2B5EF4-FFF2-40B4-BE49-F238E27FC236}">
                <a16:creationId xmlns:a16="http://schemas.microsoft.com/office/drawing/2014/main" id="{FD0398EB-8115-4D44-E394-D18087E92938}"/>
              </a:ext>
            </a:extLst>
          </p:cNvPr>
          <p:cNvSpPr>
            <a:spLocks noGrp="1"/>
          </p:cNvSpPr>
          <p:nvPr>
            <p:ph idx="1"/>
          </p:nvPr>
        </p:nvSpPr>
        <p:spPr>
          <a:xfrm>
            <a:off x="602018" y="1206230"/>
            <a:ext cx="11038117" cy="5077431"/>
          </a:xfrm>
        </p:spPr>
        <p:txBody>
          <a:bodyPr/>
          <a:lstStyle/>
          <a:p>
            <a:pPr marL="571500" indent="-571500" algn="l">
              <a:buClr>
                <a:schemeClr val="tx1"/>
              </a:buClr>
              <a:buFont typeface="Arial" panose="020B0604020202020204" pitchFamily="34" charset="0"/>
              <a:buChar char="•"/>
            </a:pPr>
            <a:r>
              <a:rPr lang="en-US" sz="4000" dirty="0"/>
              <a:t>Training and experience</a:t>
            </a:r>
          </a:p>
          <a:p>
            <a:pPr marL="571500" indent="-571500" algn="l">
              <a:buClr>
                <a:schemeClr val="tx1"/>
              </a:buClr>
              <a:buFont typeface="Arial" panose="020B0604020202020204" pitchFamily="34" charset="0"/>
              <a:buChar char="•"/>
            </a:pPr>
            <a:r>
              <a:rPr lang="en-US" sz="4000" dirty="0"/>
              <a:t>Knowledge of company policies</a:t>
            </a:r>
          </a:p>
          <a:p>
            <a:pPr marL="571500" indent="-571500" algn="l">
              <a:buClr>
                <a:schemeClr val="tx1"/>
              </a:buClr>
              <a:buFont typeface="Arial" panose="020B0604020202020204" pitchFamily="34" charset="0"/>
              <a:buChar char="•"/>
            </a:pPr>
            <a:r>
              <a:rPr lang="en-US" sz="4000" dirty="0"/>
              <a:t>Good interviewing skills</a:t>
            </a:r>
          </a:p>
          <a:p>
            <a:pPr marL="571500" indent="-571500" algn="l">
              <a:buClr>
                <a:schemeClr val="tx1"/>
              </a:buClr>
              <a:buFont typeface="Arial" panose="020B0604020202020204" pitchFamily="34" charset="0"/>
              <a:buChar char="•"/>
            </a:pPr>
            <a:r>
              <a:rPr lang="en-US" sz="4000" dirty="0"/>
              <a:t>Ability to be impartial</a:t>
            </a:r>
          </a:p>
          <a:p>
            <a:pPr marL="571500" indent="-571500" algn="l">
              <a:buClr>
                <a:schemeClr val="tx1"/>
              </a:buClr>
              <a:buFont typeface="Arial" panose="020B0604020202020204" pitchFamily="34" charset="0"/>
              <a:buChar char="•"/>
            </a:pPr>
            <a:r>
              <a:rPr lang="en-US" sz="4000" dirty="0"/>
              <a:t>No conflict of interest</a:t>
            </a:r>
          </a:p>
          <a:p>
            <a:endParaRPr lang="en-US" dirty="0"/>
          </a:p>
        </p:txBody>
      </p:sp>
    </p:spTree>
    <p:extLst>
      <p:ext uri="{BB962C8B-B14F-4D97-AF65-F5344CB8AC3E}">
        <p14:creationId xmlns:p14="http://schemas.microsoft.com/office/powerpoint/2010/main" val="35001034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15CCB-2DEA-743B-C222-1A5C8B40668B}"/>
              </a:ext>
            </a:extLst>
          </p:cNvPr>
          <p:cNvSpPr>
            <a:spLocks noGrp="1"/>
          </p:cNvSpPr>
          <p:nvPr>
            <p:ph type="title"/>
          </p:nvPr>
        </p:nvSpPr>
        <p:spPr>
          <a:xfrm>
            <a:off x="602018" y="291528"/>
            <a:ext cx="11038117" cy="875791"/>
          </a:xfrm>
        </p:spPr>
        <p:txBody>
          <a:bodyPr>
            <a:normAutofit/>
          </a:bodyPr>
          <a:lstStyle/>
          <a:p>
            <a:r>
              <a:rPr lang="en-US" sz="3600" dirty="0"/>
              <a:t>Conducting Interviews</a:t>
            </a:r>
            <a:endParaRPr lang="en-US" sz="3200" dirty="0"/>
          </a:p>
        </p:txBody>
      </p:sp>
      <p:sp>
        <p:nvSpPr>
          <p:cNvPr id="3" name="Content Placeholder 2">
            <a:extLst>
              <a:ext uri="{FF2B5EF4-FFF2-40B4-BE49-F238E27FC236}">
                <a16:creationId xmlns:a16="http://schemas.microsoft.com/office/drawing/2014/main" id="{FA14B405-9005-1930-9918-672517AD2D76}"/>
              </a:ext>
            </a:extLst>
          </p:cNvPr>
          <p:cNvSpPr>
            <a:spLocks noGrp="1"/>
          </p:cNvSpPr>
          <p:nvPr>
            <p:ph idx="1"/>
          </p:nvPr>
        </p:nvSpPr>
        <p:spPr>
          <a:xfrm>
            <a:off x="602018" y="1439694"/>
            <a:ext cx="11038117" cy="4843967"/>
          </a:xfrm>
        </p:spPr>
        <p:txBody>
          <a:bodyPr/>
          <a:lstStyle/>
          <a:p>
            <a:pPr marL="342900" indent="-342900" algn="l">
              <a:buClr>
                <a:schemeClr val="tx1"/>
              </a:buClr>
              <a:buFont typeface="Arial" panose="020B0604020202020204" pitchFamily="34" charset="0"/>
              <a:buChar char="•"/>
            </a:pPr>
            <a:r>
              <a:rPr lang="en-US" sz="4000" dirty="0"/>
              <a:t>Investigator should interview:</a:t>
            </a:r>
          </a:p>
          <a:p>
            <a:pPr marL="800100" lvl="1" indent="-342900">
              <a:buClr>
                <a:schemeClr val="tx1"/>
              </a:buClr>
              <a:buFont typeface="Arial" panose="020B0604020202020204" pitchFamily="34" charset="0"/>
              <a:buChar char="•"/>
            </a:pPr>
            <a:r>
              <a:rPr lang="en-US" sz="4000" dirty="0">
                <a:solidFill>
                  <a:schemeClr val="tx1"/>
                </a:solidFill>
              </a:rPr>
              <a:t>Complaining party;</a:t>
            </a:r>
          </a:p>
          <a:p>
            <a:pPr marL="800100" lvl="1" indent="-342900">
              <a:buClr>
                <a:schemeClr val="tx1"/>
              </a:buClr>
              <a:buFont typeface="Arial" panose="020B0604020202020204" pitchFamily="34" charset="0"/>
              <a:buChar char="•"/>
            </a:pPr>
            <a:r>
              <a:rPr lang="en-US" sz="4000" dirty="0">
                <a:solidFill>
                  <a:schemeClr val="tx1"/>
                </a:solidFill>
              </a:rPr>
              <a:t>Alleged harasser; and</a:t>
            </a:r>
          </a:p>
          <a:p>
            <a:pPr marL="800100" lvl="1" indent="-342900">
              <a:buClr>
                <a:schemeClr val="tx1"/>
              </a:buClr>
              <a:buFont typeface="Arial" panose="020B0604020202020204" pitchFamily="34" charset="0"/>
              <a:buChar char="•"/>
            </a:pPr>
            <a:r>
              <a:rPr lang="en-US" sz="4000" dirty="0">
                <a:solidFill>
                  <a:schemeClr val="tx1"/>
                </a:solidFill>
              </a:rPr>
              <a:t>Independent witnesses</a:t>
            </a:r>
          </a:p>
          <a:p>
            <a:endParaRPr lang="en-US" dirty="0"/>
          </a:p>
        </p:txBody>
      </p:sp>
    </p:spTree>
    <p:extLst>
      <p:ext uri="{BB962C8B-B14F-4D97-AF65-F5344CB8AC3E}">
        <p14:creationId xmlns:p14="http://schemas.microsoft.com/office/powerpoint/2010/main" val="9066692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B8072-06F8-317C-4151-DC13B9A52F13}"/>
              </a:ext>
            </a:extLst>
          </p:cNvPr>
          <p:cNvSpPr>
            <a:spLocks noGrp="1"/>
          </p:cNvSpPr>
          <p:nvPr>
            <p:ph type="title"/>
          </p:nvPr>
        </p:nvSpPr>
        <p:spPr>
          <a:xfrm>
            <a:off x="602018" y="291528"/>
            <a:ext cx="11038117" cy="817425"/>
          </a:xfrm>
        </p:spPr>
        <p:txBody>
          <a:bodyPr>
            <a:normAutofit/>
          </a:bodyPr>
          <a:lstStyle/>
          <a:p>
            <a:r>
              <a:rPr lang="en-US" sz="3600" dirty="0"/>
              <a:t>Goals of Internal Investigation</a:t>
            </a:r>
            <a:endParaRPr lang="en-US" sz="3200" dirty="0"/>
          </a:p>
        </p:txBody>
      </p:sp>
      <p:sp>
        <p:nvSpPr>
          <p:cNvPr id="3" name="Content Placeholder 2">
            <a:extLst>
              <a:ext uri="{FF2B5EF4-FFF2-40B4-BE49-F238E27FC236}">
                <a16:creationId xmlns:a16="http://schemas.microsoft.com/office/drawing/2014/main" id="{532ED83A-1EB9-6DAC-952C-3C600F89148B}"/>
              </a:ext>
            </a:extLst>
          </p:cNvPr>
          <p:cNvSpPr>
            <a:spLocks noGrp="1"/>
          </p:cNvSpPr>
          <p:nvPr>
            <p:ph idx="1"/>
          </p:nvPr>
        </p:nvSpPr>
        <p:spPr/>
        <p:txBody>
          <a:bodyPr/>
          <a:lstStyle/>
          <a:p>
            <a:pPr marL="342900" indent="-342900" algn="l">
              <a:buClr>
                <a:schemeClr val="tx1"/>
              </a:buClr>
              <a:buFont typeface="Arial" panose="020B0604020202020204" pitchFamily="34" charset="0"/>
              <a:buChar char="•"/>
            </a:pPr>
            <a:r>
              <a:rPr lang="en-US" sz="3600" dirty="0"/>
              <a:t>Gather relevant facts</a:t>
            </a:r>
          </a:p>
          <a:p>
            <a:pPr marL="342900" indent="-342900" algn="l">
              <a:buClr>
                <a:schemeClr val="tx1"/>
              </a:buClr>
              <a:buFont typeface="Arial" panose="020B0604020202020204" pitchFamily="34" charset="0"/>
              <a:buChar char="•"/>
            </a:pPr>
            <a:r>
              <a:rPr lang="en-US" sz="3600" dirty="0"/>
              <a:t>Determine merits of complaint</a:t>
            </a:r>
          </a:p>
          <a:p>
            <a:pPr marL="342900" indent="-342900" algn="l">
              <a:buClr>
                <a:schemeClr val="tx1"/>
              </a:buClr>
              <a:buFont typeface="Arial" panose="020B0604020202020204" pitchFamily="34" charset="0"/>
              <a:buChar char="•"/>
            </a:pPr>
            <a:r>
              <a:rPr lang="en-US" sz="3600" dirty="0"/>
              <a:t>Proper remedial/disciplinary action</a:t>
            </a:r>
          </a:p>
          <a:p>
            <a:pPr marL="342900" indent="-342900" algn="l">
              <a:buClr>
                <a:schemeClr val="tx1"/>
              </a:buClr>
              <a:buFont typeface="Arial" panose="020B0604020202020204" pitchFamily="34" charset="0"/>
              <a:buChar char="•"/>
            </a:pPr>
            <a:r>
              <a:rPr lang="en-US" sz="3600" dirty="0"/>
              <a:t>Limit potential exposure</a:t>
            </a:r>
          </a:p>
          <a:p>
            <a:pPr marL="342900" indent="-342900" algn="l">
              <a:buClr>
                <a:schemeClr val="tx1"/>
              </a:buClr>
              <a:buFont typeface="Arial" panose="020B0604020202020204" pitchFamily="34" charset="0"/>
              <a:buChar char="•"/>
            </a:pPr>
            <a:r>
              <a:rPr lang="en-US" sz="3600" dirty="0"/>
              <a:t>Avoid future complaints</a:t>
            </a:r>
          </a:p>
          <a:p>
            <a:endParaRPr lang="en-US" dirty="0"/>
          </a:p>
        </p:txBody>
      </p:sp>
    </p:spTree>
    <p:extLst>
      <p:ext uri="{BB962C8B-B14F-4D97-AF65-F5344CB8AC3E}">
        <p14:creationId xmlns:p14="http://schemas.microsoft.com/office/powerpoint/2010/main" val="22823186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D4FC5-4BD0-09EE-37DD-3F71C1000913}"/>
              </a:ext>
            </a:extLst>
          </p:cNvPr>
          <p:cNvSpPr>
            <a:spLocks noGrp="1"/>
          </p:cNvSpPr>
          <p:nvPr>
            <p:ph type="title"/>
          </p:nvPr>
        </p:nvSpPr>
        <p:spPr>
          <a:xfrm>
            <a:off x="959795" y="1926076"/>
            <a:ext cx="10272409" cy="2607013"/>
          </a:xfrm>
        </p:spPr>
        <p:txBody>
          <a:bodyPr>
            <a:normAutofit fontScale="90000"/>
          </a:bodyPr>
          <a:lstStyle/>
          <a:p>
            <a:r>
              <a:rPr lang="en-US" sz="4400" b="1" i="1" dirty="0"/>
              <a:t>Early</a:t>
            </a:r>
            <a:r>
              <a:rPr lang="en-US" sz="4400" i="1" dirty="0"/>
              <a:t> reporting and intervention have proven to be the most effective method of resolving actual or perceived incidents of harassment. </a:t>
            </a:r>
            <a:br>
              <a:rPr lang="en-US" sz="3200" i="1" dirty="0"/>
            </a:br>
            <a:endParaRPr lang="en-US" dirty="0"/>
          </a:p>
        </p:txBody>
      </p:sp>
    </p:spTree>
    <p:extLst>
      <p:ext uri="{BB962C8B-B14F-4D97-AF65-F5344CB8AC3E}">
        <p14:creationId xmlns:p14="http://schemas.microsoft.com/office/powerpoint/2010/main" val="2406209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F71FB-3AD6-A318-DE95-51DA226AD3B3}"/>
              </a:ext>
            </a:extLst>
          </p:cNvPr>
          <p:cNvSpPr>
            <a:spLocks noGrp="1"/>
          </p:cNvSpPr>
          <p:nvPr>
            <p:ph type="title"/>
          </p:nvPr>
        </p:nvSpPr>
        <p:spPr>
          <a:xfrm>
            <a:off x="602018" y="291528"/>
            <a:ext cx="11038117" cy="817425"/>
          </a:xfrm>
        </p:spPr>
        <p:txBody>
          <a:bodyPr>
            <a:normAutofit/>
          </a:bodyPr>
          <a:lstStyle/>
          <a:p>
            <a:r>
              <a:rPr lang="en-US" sz="3600" dirty="0"/>
              <a:t>Attorneys as Internal Investigators</a:t>
            </a:r>
            <a:endParaRPr lang="en-US" sz="3200" dirty="0"/>
          </a:p>
        </p:txBody>
      </p:sp>
      <p:sp>
        <p:nvSpPr>
          <p:cNvPr id="3" name="Content Placeholder 2">
            <a:extLst>
              <a:ext uri="{FF2B5EF4-FFF2-40B4-BE49-F238E27FC236}">
                <a16:creationId xmlns:a16="http://schemas.microsoft.com/office/drawing/2014/main" id="{99DD4392-DD3B-1F0D-64C8-E2EA38F3AC66}"/>
              </a:ext>
            </a:extLst>
          </p:cNvPr>
          <p:cNvSpPr>
            <a:spLocks noGrp="1"/>
          </p:cNvSpPr>
          <p:nvPr>
            <p:ph idx="1"/>
          </p:nvPr>
        </p:nvSpPr>
        <p:spPr/>
        <p:txBody>
          <a:bodyPr/>
          <a:lstStyle/>
          <a:p>
            <a:pPr marL="457200" indent="-457200" algn="l">
              <a:buClr>
                <a:schemeClr val="tx1"/>
              </a:buClr>
              <a:buFont typeface="Arial" panose="020B0604020202020204" pitchFamily="34" charset="0"/>
              <a:buChar char="•"/>
            </a:pPr>
            <a:r>
              <a:rPr lang="en-US" sz="3200" dirty="0"/>
              <a:t>Results of an investigation by an attorney are most likely </a:t>
            </a:r>
            <a:r>
              <a:rPr lang="en-US" sz="3200" b="1" dirty="0"/>
              <a:t>not</a:t>
            </a:r>
            <a:r>
              <a:rPr lang="en-US" sz="3200" dirty="0"/>
              <a:t> subject to the attorney-client privilege</a:t>
            </a:r>
          </a:p>
          <a:p>
            <a:pPr marL="457200" indent="-457200" algn="l">
              <a:buClr>
                <a:schemeClr val="tx1"/>
              </a:buClr>
              <a:buFont typeface="Arial" panose="020B0604020202020204" pitchFamily="34" charset="0"/>
              <a:buChar char="•"/>
            </a:pPr>
            <a:r>
              <a:rPr lang="en-US" sz="3200" dirty="0"/>
              <a:t>These materials will be discoverable in a litigation</a:t>
            </a:r>
          </a:p>
          <a:p>
            <a:endParaRPr lang="en-US" dirty="0"/>
          </a:p>
        </p:txBody>
      </p:sp>
    </p:spTree>
    <p:extLst>
      <p:ext uri="{BB962C8B-B14F-4D97-AF65-F5344CB8AC3E}">
        <p14:creationId xmlns:p14="http://schemas.microsoft.com/office/powerpoint/2010/main" val="1167392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0AF39-BC97-47AE-CDA6-AB81D458D21A}"/>
              </a:ext>
            </a:extLst>
          </p:cNvPr>
          <p:cNvSpPr>
            <a:spLocks noGrp="1"/>
          </p:cNvSpPr>
          <p:nvPr>
            <p:ph type="title"/>
          </p:nvPr>
        </p:nvSpPr>
        <p:spPr/>
        <p:txBody>
          <a:bodyPr/>
          <a:lstStyle/>
          <a:p>
            <a:r>
              <a:rPr lang="en-US" dirty="0"/>
              <a:t>Harassment Claims </a:t>
            </a:r>
          </a:p>
        </p:txBody>
      </p:sp>
      <p:sp>
        <p:nvSpPr>
          <p:cNvPr id="3" name="Content Placeholder 2">
            <a:extLst>
              <a:ext uri="{FF2B5EF4-FFF2-40B4-BE49-F238E27FC236}">
                <a16:creationId xmlns:a16="http://schemas.microsoft.com/office/drawing/2014/main" id="{028F7BBB-3C6A-142A-BD04-6E6F0EB230A5}"/>
              </a:ext>
            </a:extLst>
          </p:cNvPr>
          <p:cNvSpPr>
            <a:spLocks noGrp="1"/>
          </p:cNvSpPr>
          <p:nvPr>
            <p:ph idx="1"/>
          </p:nvPr>
        </p:nvSpPr>
        <p:spPr>
          <a:xfrm>
            <a:off x="602018" y="1147864"/>
            <a:ext cx="11038117" cy="4708187"/>
          </a:xfrm>
        </p:spPr>
        <p:txBody>
          <a:bodyPr/>
          <a:lstStyle/>
          <a:p>
            <a:pPr>
              <a:buFont typeface="Arial" panose="020B0604020202020204" pitchFamily="34" charset="0"/>
              <a:buChar char="•"/>
            </a:pPr>
            <a:r>
              <a:rPr lang="en-US" sz="3200" dirty="0"/>
              <a:t>Unlawful to subject employee to harassment based on a protected characteristic</a:t>
            </a:r>
          </a:p>
          <a:p>
            <a:pPr marL="0" indent="0">
              <a:buNone/>
            </a:pPr>
            <a:endParaRPr lang="en-US" sz="3200" dirty="0"/>
          </a:p>
          <a:p>
            <a:pPr>
              <a:buFont typeface="Arial" panose="020B0604020202020204" pitchFamily="34" charset="0"/>
              <a:buChar char="•"/>
            </a:pPr>
            <a:r>
              <a:rPr lang="en-US" sz="3200" dirty="0"/>
              <a:t>2 type of harassment claims:  </a:t>
            </a:r>
            <a:r>
              <a:rPr lang="en-US" sz="3200" b="1" u="sng" dirty="0"/>
              <a:t>Quid Pro Quo</a:t>
            </a:r>
            <a:r>
              <a:rPr lang="en-US" sz="3200" dirty="0"/>
              <a:t> and </a:t>
            </a:r>
            <a:r>
              <a:rPr lang="en-US" sz="3200" b="1" u="sng" dirty="0"/>
              <a:t>Hostile Work Environment</a:t>
            </a:r>
          </a:p>
          <a:p>
            <a:endParaRPr lang="en-US" dirty="0"/>
          </a:p>
        </p:txBody>
      </p:sp>
    </p:spTree>
    <p:extLst>
      <p:ext uri="{BB962C8B-B14F-4D97-AF65-F5344CB8AC3E}">
        <p14:creationId xmlns:p14="http://schemas.microsoft.com/office/powerpoint/2010/main" val="96208586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3C5BE-4832-CF3A-E1C4-49A27EB76E0D}"/>
              </a:ext>
            </a:extLst>
          </p:cNvPr>
          <p:cNvSpPr>
            <a:spLocks noGrp="1"/>
          </p:cNvSpPr>
          <p:nvPr>
            <p:ph type="title"/>
          </p:nvPr>
        </p:nvSpPr>
        <p:spPr>
          <a:xfrm>
            <a:off x="602018" y="291528"/>
            <a:ext cx="11038117" cy="817425"/>
          </a:xfrm>
        </p:spPr>
        <p:txBody>
          <a:bodyPr>
            <a:normAutofit/>
          </a:bodyPr>
          <a:lstStyle/>
          <a:p>
            <a:r>
              <a:rPr lang="en-US" sz="3600" dirty="0"/>
              <a:t>Internal Investigations: Protect the Complainant</a:t>
            </a:r>
            <a:endParaRPr lang="en-US" sz="3200" dirty="0"/>
          </a:p>
        </p:txBody>
      </p:sp>
      <p:sp>
        <p:nvSpPr>
          <p:cNvPr id="3" name="Content Placeholder 2">
            <a:extLst>
              <a:ext uri="{FF2B5EF4-FFF2-40B4-BE49-F238E27FC236}">
                <a16:creationId xmlns:a16="http://schemas.microsoft.com/office/drawing/2014/main" id="{5C9EED1B-A8B2-CECC-A090-92D38DF5C87F}"/>
              </a:ext>
            </a:extLst>
          </p:cNvPr>
          <p:cNvSpPr>
            <a:spLocks noGrp="1"/>
          </p:cNvSpPr>
          <p:nvPr>
            <p:ph idx="1"/>
          </p:nvPr>
        </p:nvSpPr>
        <p:spPr/>
        <p:txBody>
          <a:bodyPr>
            <a:normAutofit/>
          </a:bodyPr>
          <a:lstStyle/>
          <a:p>
            <a:pPr marL="342900" indent="-342900" algn="l">
              <a:buClr>
                <a:schemeClr val="tx1"/>
              </a:buClr>
              <a:buFont typeface="Arial" panose="020B0604020202020204" pitchFamily="34" charset="0"/>
              <a:buChar char="•"/>
            </a:pPr>
            <a:r>
              <a:rPr lang="en-US" sz="3200" dirty="0"/>
              <a:t>Complainant should be protected from retaliation from anyone at the workplace</a:t>
            </a:r>
          </a:p>
          <a:p>
            <a:pPr marL="342900" indent="-342900" algn="l">
              <a:buClr>
                <a:schemeClr val="tx1"/>
              </a:buClr>
              <a:buFont typeface="Arial" panose="020B0604020202020204" pitchFamily="34" charset="0"/>
              <a:buChar char="•"/>
            </a:pPr>
            <a:endParaRPr lang="en-US" sz="1200" dirty="0"/>
          </a:p>
          <a:p>
            <a:pPr marL="342900" indent="-342900" algn="l">
              <a:buClr>
                <a:schemeClr val="tx1"/>
              </a:buClr>
              <a:buFont typeface="Arial" panose="020B0604020202020204" pitchFamily="34" charset="0"/>
              <a:buChar char="•"/>
            </a:pPr>
            <a:r>
              <a:rPr lang="en-US" sz="3200" dirty="0"/>
              <a:t>Consider schedule changes to avoid contact between the parties</a:t>
            </a:r>
          </a:p>
          <a:p>
            <a:pPr marL="342900" indent="-342900" algn="l">
              <a:buClr>
                <a:schemeClr val="tx1"/>
              </a:buClr>
              <a:buFont typeface="Arial" panose="020B0604020202020204" pitchFamily="34" charset="0"/>
              <a:buChar char="•"/>
            </a:pPr>
            <a:endParaRPr lang="en-US" sz="1200" dirty="0"/>
          </a:p>
          <a:p>
            <a:pPr marL="342900" indent="-342900" algn="l">
              <a:buClr>
                <a:schemeClr val="tx1"/>
              </a:buClr>
              <a:buFont typeface="Arial" panose="020B0604020202020204" pitchFamily="34" charset="0"/>
              <a:buChar char="•"/>
            </a:pPr>
            <a:r>
              <a:rPr lang="en-US" sz="3200" dirty="0"/>
              <a:t>Consider transfer of alleged harasser</a:t>
            </a:r>
          </a:p>
          <a:p>
            <a:pPr marL="342900" indent="-342900" algn="l">
              <a:buClr>
                <a:schemeClr val="tx1"/>
              </a:buClr>
              <a:buFont typeface="Arial" panose="020B0604020202020204" pitchFamily="34" charset="0"/>
              <a:buChar char="•"/>
            </a:pPr>
            <a:endParaRPr lang="en-US" sz="1200" dirty="0"/>
          </a:p>
          <a:p>
            <a:pPr marL="342900" indent="-342900" algn="l">
              <a:buClr>
                <a:schemeClr val="tx1"/>
              </a:buClr>
              <a:buFont typeface="Arial" panose="020B0604020202020204" pitchFamily="34" charset="0"/>
              <a:buChar char="•"/>
            </a:pPr>
            <a:r>
              <a:rPr lang="en-US" sz="3200" dirty="0"/>
              <a:t>Complainant should not be involuntarily transferred or otherwise burdened</a:t>
            </a:r>
          </a:p>
        </p:txBody>
      </p:sp>
    </p:spTree>
    <p:extLst>
      <p:ext uri="{BB962C8B-B14F-4D97-AF65-F5344CB8AC3E}">
        <p14:creationId xmlns:p14="http://schemas.microsoft.com/office/powerpoint/2010/main" val="357642070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CD8C9-1F07-45ED-53E4-0B7D2E5B1F17}"/>
              </a:ext>
            </a:extLst>
          </p:cNvPr>
          <p:cNvSpPr>
            <a:spLocks noGrp="1"/>
          </p:cNvSpPr>
          <p:nvPr>
            <p:ph type="title"/>
          </p:nvPr>
        </p:nvSpPr>
        <p:spPr/>
        <p:txBody>
          <a:bodyPr>
            <a:normAutofit fontScale="90000"/>
          </a:bodyPr>
          <a:lstStyle/>
          <a:p>
            <a:r>
              <a:rPr lang="en-US" sz="3200" dirty="0"/>
              <a:t>Internal Investigations: </a:t>
            </a:r>
            <a:r>
              <a:rPr lang="en-US" sz="3600" dirty="0"/>
              <a:t>Conducting Interviews</a:t>
            </a:r>
            <a:endParaRPr lang="en-US" dirty="0"/>
          </a:p>
        </p:txBody>
      </p:sp>
      <p:sp>
        <p:nvSpPr>
          <p:cNvPr id="3" name="Content Placeholder 2">
            <a:extLst>
              <a:ext uri="{FF2B5EF4-FFF2-40B4-BE49-F238E27FC236}">
                <a16:creationId xmlns:a16="http://schemas.microsoft.com/office/drawing/2014/main" id="{E9D9B3FA-8A85-399C-30A6-113462827CD6}"/>
              </a:ext>
            </a:extLst>
          </p:cNvPr>
          <p:cNvSpPr>
            <a:spLocks noGrp="1"/>
          </p:cNvSpPr>
          <p:nvPr>
            <p:ph idx="1"/>
          </p:nvPr>
        </p:nvSpPr>
        <p:spPr/>
        <p:txBody>
          <a:bodyPr/>
          <a:lstStyle/>
          <a:p>
            <a:pPr marL="342900" indent="-342900" algn="l">
              <a:buClr>
                <a:schemeClr val="tx1"/>
              </a:buClr>
              <a:buFont typeface="Arial" panose="020B0604020202020204" pitchFamily="34" charset="0"/>
              <a:buChar char="•"/>
            </a:pPr>
            <a:r>
              <a:rPr lang="en-US" sz="3600" dirty="0"/>
              <a:t>Individuals could reasonably be expected to have relevant information - investigator discretion </a:t>
            </a:r>
          </a:p>
          <a:p>
            <a:pPr marL="342900" indent="-342900" algn="l">
              <a:buClr>
                <a:schemeClr val="tx1"/>
              </a:buClr>
              <a:buFont typeface="Arial" panose="020B0604020202020204" pitchFamily="34" charset="0"/>
              <a:buChar char="•"/>
            </a:pPr>
            <a:endParaRPr lang="en-US" sz="800" dirty="0"/>
          </a:p>
          <a:p>
            <a:pPr marL="342900" indent="-342900" algn="l">
              <a:buClr>
                <a:schemeClr val="tx1"/>
              </a:buClr>
              <a:buFont typeface="Arial" panose="020B0604020202020204" pitchFamily="34" charset="0"/>
              <a:buChar char="•"/>
            </a:pPr>
            <a:r>
              <a:rPr lang="en-US" sz="3600" dirty="0"/>
              <a:t>Information relating to personal lives would be relevant only in unusual circumstances</a:t>
            </a:r>
          </a:p>
          <a:p>
            <a:pPr marL="342900" indent="-342900" algn="l">
              <a:buClr>
                <a:schemeClr val="tx1"/>
              </a:buClr>
              <a:buFont typeface="Arial" panose="020B0604020202020204" pitchFamily="34" charset="0"/>
              <a:buChar char="•"/>
            </a:pPr>
            <a:endParaRPr lang="en-US" sz="800" dirty="0"/>
          </a:p>
          <a:p>
            <a:pPr marL="342900" indent="-342900" algn="l">
              <a:buClr>
                <a:schemeClr val="tx1"/>
              </a:buClr>
              <a:buFont typeface="Arial" panose="020B0604020202020204" pitchFamily="34" charset="0"/>
              <a:buChar char="•"/>
            </a:pPr>
            <a:r>
              <a:rPr lang="en-US" sz="3600" dirty="0"/>
              <a:t>When interviewing, investigator should refrain from offering his or her opinion</a:t>
            </a:r>
          </a:p>
          <a:p>
            <a:endParaRPr lang="en-US" dirty="0"/>
          </a:p>
        </p:txBody>
      </p:sp>
    </p:spTree>
    <p:extLst>
      <p:ext uri="{BB962C8B-B14F-4D97-AF65-F5344CB8AC3E}">
        <p14:creationId xmlns:p14="http://schemas.microsoft.com/office/powerpoint/2010/main" val="102217549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727ED-A128-91CF-0B23-BA3A0D87939A}"/>
              </a:ext>
            </a:extLst>
          </p:cNvPr>
          <p:cNvSpPr>
            <a:spLocks noGrp="1"/>
          </p:cNvSpPr>
          <p:nvPr>
            <p:ph type="title"/>
          </p:nvPr>
        </p:nvSpPr>
        <p:spPr/>
        <p:txBody>
          <a:bodyPr/>
          <a:lstStyle/>
          <a:p>
            <a:r>
              <a:rPr lang="en-US" sz="3200" dirty="0"/>
              <a:t>Internal Investigations: Conducting Interviews</a:t>
            </a:r>
            <a:endParaRPr lang="en-US" dirty="0"/>
          </a:p>
        </p:txBody>
      </p:sp>
      <p:sp>
        <p:nvSpPr>
          <p:cNvPr id="3" name="Content Placeholder 2">
            <a:extLst>
              <a:ext uri="{FF2B5EF4-FFF2-40B4-BE49-F238E27FC236}">
                <a16:creationId xmlns:a16="http://schemas.microsoft.com/office/drawing/2014/main" id="{1E6B93A7-5E2F-85DD-43EC-F5C1D2B9FD1E}"/>
              </a:ext>
            </a:extLst>
          </p:cNvPr>
          <p:cNvSpPr>
            <a:spLocks noGrp="1"/>
          </p:cNvSpPr>
          <p:nvPr>
            <p:ph idx="1"/>
          </p:nvPr>
        </p:nvSpPr>
        <p:spPr/>
        <p:txBody>
          <a:bodyPr/>
          <a:lstStyle/>
          <a:p>
            <a:pPr marL="571500" indent="-571500" algn="l">
              <a:buClr>
                <a:schemeClr val="tx1"/>
              </a:buClr>
              <a:buFont typeface="Arial" panose="020B0604020202020204" pitchFamily="34" charset="0"/>
              <a:buChar char="•"/>
            </a:pPr>
            <a:r>
              <a:rPr lang="en-US" sz="3800" dirty="0"/>
              <a:t>Provide each witness with a brief introduction of the purpose of interview</a:t>
            </a:r>
          </a:p>
          <a:p>
            <a:pPr marL="1485900" lvl="2" indent="-571500">
              <a:buClr>
                <a:schemeClr val="tx1"/>
              </a:buClr>
              <a:buFont typeface="Arial" panose="020B0604020202020204" pitchFamily="34" charset="0"/>
              <a:buChar char="•"/>
            </a:pPr>
            <a:r>
              <a:rPr lang="en-US" sz="3800" dirty="0"/>
              <a:t>“Employer has asked that I conduct an independent investigating regarding certain complaints….”</a:t>
            </a:r>
          </a:p>
          <a:p>
            <a:pPr marL="571500" indent="-571500" algn="l">
              <a:buClr>
                <a:schemeClr val="tx1"/>
              </a:buClr>
              <a:buFont typeface="Arial" panose="020B0604020202020204" pitchFamily="34" charset="0"/>
              <a:buChar char="•"/>
            </a:pPr>
            <a:r>
              <a:rPr lang="en-US" sz="3800" dirty="0"/>
              <a:t>Explain company is committed to compliance with the law and its policies</a:t>
            </a:r>
          </a:p>
          <a:p>
            <a:endParaRPr lang="en-US" dirty="0"/>
          </a:p>
        </p:txBody>
      </p:sp>
    </p:spTree>
    <p:extLst>
      <p:ext uri="{BB962C8B-B14F-4D97-AF65-F5344CB8AC3E}">
        <p14:creationId xmlns:p14="http://schemas.microsoft.com/office/powerpoint/2010/main" val="50100373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F95C5-B981-F973-B137-FE2B73682A38}"/>
              </a:ext>
            </a:extLst>
          </p:cNvPr>
          <p:cNvSpPr>
            <a:spLocks noGrp="1"/>
          </p:cNvSpPr>
          <p:nvPr>
            <p:ph type="title"/>
          </p:nvPr>
        </p:nvSpPr>
        <p:spPr/>
        <p:txBody>
          <a:bodyPr/>
          <a:lstStyle/>
          <a:p>
            <a:r>
              <a:rPr lang="en-US" sz="3200" dirty="0"/>
              <a:t>Internal Investigations: Witnesses</a:t>
            </a:r>
            <a:endParaRPr lang="en-US" dirty="0"/>
          </a:p>
        </p:txBody>
      </p:sp>
      <p:sp>
        <p:nvSpPr>
          <p:cNvPr id="3" name="Content Placeholder 2">
            <a:extLst>
              <a:ext uri="{FF2B5EF4-FFF2-40B4-BE49-F238E27FC236}">
                <a16:creationId xmlns:a16="http://schemas.microsoft.com/office/drawing/2014/main" id="{8F923DE7-78DC-64D4-C476-82EA418BE33A}"/>
              </a:ext>
            </a:extLst>
          </p:cNvPr>
          <p:cNvSpPr>
            <a:spLocks noGrp="1"/>
          </p:cNvSpPr>
          <p:nvPr>
            <p:ph idx="1"/>
          </p:nvPr>
        </p:nvSpPr>
        <p:spPr>
          <a:xfrm>
            <a:off x="602018" y="1147864"/>
            <a:ext cx="11038117" cy="5135797"/>
          </a:xfrm>
        </p:spPr>
        <p:txBody>
          <a:bodyPr/>
          <a:lstStyle/>
          <a:p>
            <a:pPr marL="342900" indent="-342900" algn="l">
              <a:buClr>
                <a:schemeClr val="tx1"/>
              </a:buClr>
              <a:buFont typeface="Arial" panose="020B0604020202020204" pitchFamily="34" charset="0"/>
              <a:buChar char="•"/>
            </a:pPr>
            <a:r>
              <a:rPr lang="en-US" sz="3200" dirty="0"/>
              <a:t>Ask witness maintain confidentiality</a:t>
            </a:r>
          </a:p>
          <a:p>
            <a:pPr marL="342900" indent="-342900" algn="l">
              <a:buClr>
                <a:schemeClr val="tx1"/>
              </a:buClr>
              <a:buFont typeface="Arial" panose="020B0604020202020204" pitchFamily="34" charset="0"/>
              <a:buChar char="•"/>
            </a:pPr>
            <a:endParaRPr lang="en-US" sz="700" dirty="0"/>
          </a:p>
          <a:p>
            <a:pPr marL="342900" indent="-342900" algn="l">
              <a:buClr>
                <a:schemeClr val="tx1"/>
              </a:buClr>
              <a:buFont typeface="Arial" panose="020B0604020202020204" pitchFamily="34" charset="0"/>
              <a:buChar char="•"/>
            </a:pPr>
            <a:r>
              <a:rPr lang="en-US" sz="3200" dirty="0"/>
              <a:t>Inform witness confidentiality cannot be guaranteed</a:t>
            </a:r>
          </a:p>
          <a:p>
            <a:pPr marL="342900" indent="-342900" algn="l">
              <a:buClr>
                <a:schemeClr val="tx1"/>
              </a:buClr>
              <a:buFont typeface="Arial" panose="020B0604020202020204" pitchFamily="34" charset="0"/>
              <a:buChar char="•"/>
            </a:pPr>
            <a:endParaRPr lang="en-US" sz="700" dirty="0"/>
          </a:p>
          <a:p>
            <a:pPr marL="342900" indent="-342900" algn="l">
              <a:buClr>
                <a:schemeClr val="tx1"/>
              </a:buClr>
              <a:buFont typeface="Arial" panose="020B0604020202020204" pitchFamily="34" charset="0"/>
              <a:buChar char="•"/>
            </a:pPr>
            <a:r>
              <a:rPr lang="en-US" sz="3200" dirty="0"/>
              <a:t>Explain company goal to take appropriate corrective action and no retaliation</a:t>
            </a:r>
          </a:p>
          <a:p>
            <a:pPr marL="342900" indent="-342900" algn="l">
              <a:buClr>
                <a:schemeClr val="tx1"/>
              </a:buClr>
              <a:buFont typeface="Arial" panose="020B0604020202020204" pitchFamily="34" charset="0"/>
              <a:buChar char="•"/>
            </a:pPr>
            <a:endParaRPr lang="en-US" sz="700" dirty="0"/>
          </a:p>
          <a:p>
            <a:pPr marL="342900" indent="-342900" algn="l">
              <a:buClr>
                <a:schemeClr val="tx1"/>
              </a:buClr>
              <a:buFont typeface="Arial" panose="020B0604020202020204" pitchFamily="34" charset="0"/>
              <a:buChar char="•"/>
            </a:pPr>
            <a:r>
              <a:rPr lang="en-US" sz="3200" dirty="0"/>
              <a:t>Interviewer should remain neutral and gather as much information as possible</a:t>
            </a:r>
          </a:p>
          <a:p>
            <a:endParaRPr lang="en-US" dirty="0"/>
          </a:p>
        </p:txBody>
      </p:sp>
    </p:spTree>
    <p:extLst>
      <p:ext uri="{BB962C8B-B14F-4D97-AF65-F5344CB8AC3E}">
        <p14:creationId xmlns:p14="http://schemas.microsoft.com/office/powerpoint/2010/main" val="394559731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F95C5-B981-F973-B137-FE2B73682A38}"/>
              </a:ext>
            </a:extLst>
          </p:cNvPr>
          <p:cNvSpPr>
            <a:spLocks noGrp="1"/>
          </p:cNvSpPr>
          <p:nvPr>
            <p:ph type="title"/>
          </p:nvPr>
        </p:nvSpPr>
        <p:spPr/>
        <p:txBody>
          <a:bodyPr/>
          <a:lstStyle/>
          <a:p>
            <a:r>
              <a:rPr lang="en-US" sz="3200" dirty="0"/>
              <a:t>Internal Investigations: Witnesses</a:t>
            </a:r>
            <a:endParaRPr lang="en-US" dirty="0"/>
          </a:p>
        </p:txBody>
      </p:sp>
      <p:sp>
        <p:nvSpPr>
          <p:cNvPr id="3" name="Content Placeholder 2">
            <a:extLst>
              <a:ext uri="{FF2B5EF4-FFF2-40B4-BE49-F238E27FC236}">
                <a16:creationId xmlns:a16="http://schemas.microsoft.com/office/drawing/2014/main" id="{8F923DE7-78DC-64D4-C476-82EA418BE33A}"/>
              </a:ext>
            </a:extLst>
          </p:cNvPr>
          <p:cNvSpPr>
            <a:spLocks noGrp="1"/>
          </p:cNvSpPr>
          <p:nvPr>
            <p:ph idx="1"/>
          </p:nvPr>
        </p:nvSpPr>
        <p:spPr>
          <a:xfrm>
            <a:off x="602018" y="1147864"/>
            <a:ext cx="11038117" cy="5135797"/>
          </a:xfrm>
        </p:spPr>
        <p:txBody>
          <a:bodyPr/>
          <a:lstStyle/>
          <a:p>
            <a:pPr marL="571500" indent="-571500" algn="l">
              <a:buClr>
                <a:schemeClr val="tx1"/>
              </a:buClr>
              <a:buFont typeface="Arial" panose="020B0604020202020204" pitchFamily="34" charset="0"/>
              <a:buChar char="•"/>
            </a:pPr>
            <a:r>
              <a:rPr lang="en-US" sz="3200" dirty="0"/>
              <a:t>Provide each witness with investigator’s contact information</a:t>
            </a:r>
          </a:p>
          <a:p>
            <a:pPr marL="571500" indent="-571500" algn="l">
              <a:buClr>
                <a:schemeClr val="tx1"/>
              </a:buClr>
              <a:buFont typeface="Arial" panose="020B0604020202020204" pitchFamily="34" charset="0"/>
              <a:buChar char="•"/>
            </a:pPr>
            <a:r>
              <a:rPr lang="en-US" sz="3200" dirty="0"/>
              <a:t>Witnesses should be encouraged to follow up if they remember anything else relevant</a:t>
            </a:r>
          </a:p>
        </p:txBody>
      </p:sp>
    </p:spTree>
    <p:extLst>
      <p:ext uri="{BB962C8B-B14F-4D97-AF65-F5344CB8AC3E}">
        <p14:creationId xmlns:p14="http://schemas.microsoft.com/office/powerpoint/2010/main" val="409516184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B384F-5942-9635-9A77-B86551F04F9A}"/>
              </a:ext>
            </a:extLst>
          </p:cNvPr>
          <p:cNvSpPr>
            <a:spLocks noGrp="1"/>
          </p:cNvSpPr>
          <p:nvPr>
            <p:ph type="title"/>
          </p:nvPr>
        </p:nvSpPr>
        <p:spPr>
          <a:xfrm>
            <a:off x="602018" y="291528"/>
            <a:ext cx="11038117" cy="797970"/>
          </a:xfrm>
        </p:spPr>
        <p:txBody>
          <a:bodyPr>
            <a:normAutofit/>
          </a:bodyPr>
          <a:lstStyle/>
          <a:p>
            <a:r>
              <a:rPr lang="en-US" sz="3200" dirty="0"/>
              <a:t>Internal Investigations: The Written Report</a:t>
            </a:r>
            <a:endParaRPr lang="en-US" sz="2800" dirty="0"/>
          </a:p>
        </p:txBody>
      </p:sp>
      <p:sp>
        <p:nvSpPr>
          <p:cNvPr id="3" name="Content Placeholder 2">
            <a:extLst>
              <a:ext uri="{FF2B5EF4-FFF2-40B4-BE49-F238E27FC236}">
                <a16:creationId xmlns:a16="http://schemas.microsoft.com/office/drawing/2014/main" id="{2999A8DB-B7EC-CFAA-0376-199383899A4D}"/>
              </a:ext>
            </a:extLst>
          </p:cNvPr>
          <p:cNvSpPr>
            <a:spLocks noGrp="1"/>
          </p:cNvSpPr>
          <p:nvPr>
            <p:ph idx="1"/>
          </p:nvPr>
        </p:nvSpPr>
        <p:spPr/>
        <p:txBody>
          <a:bodyPr>
            <a:normAutofit/>
          </a:bodyPr>
          <a:lstStyle/>
          <a:p>
            <a:pPr marL="342900" indent="-342900" algn="l">
              <a:buClr>
                <a:schemeClr val="tx1"/>
              </a:buClr>
              <a:buFont typeface="Arial" panose="020B0604020202020204" pitchFamily="34" charset="0"/>
              <a:buChar char="•"/>
            </a:pPr>
            <a:r>
              <a:rPr lang="en-US" sz="3200" dirty="0"/>
              <a:t>Investigator should prepare a written report:</a:t>
            </a:r>
          </a:p>
          <a:p>
            <a:pPr marL="800100" lvl="1" indent="-342900">
              <a:buClr>
                <a:schemeClr val="tx1"/>
              </a:buClr>
              <a:buFont typeface="Arial" panose="020B0604020202020204" pitchFamily="34" charset="0"/>
              <a:buChar char="•"/>
            </a:pPr>
            <a:r>
              <a:rPr lang="en-US" sz="3200" dirty="0"/>
              <a:t>Summary of results</a:t>
            </a:r>
          </a:p>
          <a:p>
            <a:pPr marL="800100" lvl="1" indent="-342900">
              <a:buClr>
                <a:schemeClr val="tx1"/>
              </a:buClr>
              <a:buFont typeface="Arial" panose="020B0604020202020204" pitchFamily="34" charset="0"/>
              <a:buChar char="•"/>
            </a:pPr>
            <a:r>
              <a:rPr lang="en-US" sz="3200" dirty="0"/>
              <a:t>Note disputed facts, if any</a:t>
            </a:r>
          </a:p>
          <a:p>
            <a:pPr marL="800100" lvl="1" indent="-342900">
              <a:buClr>
                <a:schemeClr val="tx1"/>
              </a:buClr>
              <a:buFont typeface="Arial" panose="020B0604020202020204" pitchFamily="34" charset="0"/>
              <a:buChar char="•"/>
            </a:pPr>
            <a:r>
              <a:rPr lang="en-US" sz="3200" dirty="0"/>
              <a:t>Make credibility determinations and provide basis for those judgments</a:t>
            </a:r>
          </a:p>
          <a:p>
            <a:pPr marL="800100" lvl="1" indent="-342900">
              <a:buClr>
                <a:schemeClr val="tx1"/>
              </a:buClr>
              <a:buFont typeface="Arial" panose="020B0604020202020204" pitchFamily="34" charset="0"/>
              <a:buChar char="•"/>
            </a:pPr>
            <a:r>
              <a:rPr lang="en-US" sz="3200" dirty="0"/>
              <a:t>Report facts</a:t>
            </a:r>
            <a:endParaRPr lang="en-US" sz="2800" dirty="0"/>
          </a:p>
        </p:txBody>
      </p:sp>
    </p:spTree>
    <p:extLst>
      <p:ext uri="{BB962C8B-B14F-4D97-AF65-F5344CB8AC3E}">
        <p14:creationId xmlns:p14="http://schemas.microsoft.com/office/powerpoint/2010/main" val="155157125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4C9A2-9A67-20AE-F6C4-9CD424EF06AD}"/>
              </a:ext>
            </a:extLst>
          </p:cNvPr>
          <p:cNvSpPr>
            <a:spLocks noGrp="1"/>
          </p:cNvSpPr>
          <p:nvPr>
            <p:ph type="title"/>
          </p:nvPr>
        </p:nvSpPr>
        <p:spPr/>
        <p:txBody>
          <a:bodyPr>
            <a:normAutofit fontScale="90000"/>
          </a:bodyPr>
          <a:lstStyle/>
          <a:p>
            <a:r>
              <a:rPr lang="en-US" sz="3200" dirty="0"/>
              <a:t>Written Reports Should Include:</a:t>
            </a:r>
            <a:br>
              <a:rPr lang="en-US" sz="3200" dirty="0"/>
            </a:br>
            <a:endParaRPr lang="en-US" dirty="0"/>
          </a:p>
        </p:txBody>
      </p:sp>
      <p:sp>
        <p:nvSpPr>
          <p:cNvPr id="3" name="Content Placeholder 2">
            <a:extLst>
              <a:ext uri="{FF2B5EF4-FFF2-40B4-BE49-F238E27FC236}">
                <a16:creationId xmlns:a16="http://schemas.microsoft.com/office/drawing/2014/main" id="{1EE0A708-A4FC-1C98-297A-A7E549C16968}"/>
              </a:ext>
            </a:extLst>
          </p:cNvPr>
          <p:cNvSpPr>
            <a:spLocks noGrp="1"/>
          </p:cNvSpPr>
          <p:nvPr>
            <p:ph idx="1"/>
          </p:nvPr>
        </p:nvSpPr>
        <p:spPr/>
        <p:txBody>
          <a:bodyPr/>
          <a:lstStyle/>
          <a:p>
            <a:pPr marL="514350" indent="-514350" algn="l">
              <a:buClr>
                <a:schemeClr val="tx1"/>
              </a:buClr>
              <a:buFont typeface="+mj-lt"/>
              <a:buAutoNum type="arabicPeriod"/>
            </a:pPr>
            <a:r>
              <a:rPr lang="en-US" sz="3200" dirty="0"/>
              <a:t>Initial complaints</a:t>
            </a:r>
          </a:p>
          <a:p>
            <a:pPr marL="514350" indent="-514350" algn="l">
              <a:buClr>
                <a:schemeClr val="tx1"/>
              </a:buClr>
              <a:buFont typeface="+mj-lt"/>
              <a:buAutoNum type="arabicPeriod"/>
            </a:pPr>
            <a:r>
              <a:rPr lang="en-US" sz="3200" dirty="0"/>
              <a:t>Investigation goals</a:t>
            </a:r>
          </a:p>
          <a:p>
            <a:pPr marL="514350" indent="-514350" algn="l">
              <a:buClr>
                <a:schemeClr val="tx1"/>
              </a:buClr>
              <a:buFont typeface="+mj-lt"/>
              <a:buAutoNum type="arabicPeriod"/>
            </a:pPr>
            <a:r>
              <a:rPr lang="en-US" sz="3200" dirty="0"/>
              <a:t>Summary of interviews</a:t>
            </a:r>
          </a:p>
          <a:p>
            <a:pPr marL="514350" indent="-514350" algn="l">
              <a:buClr>
                <a:schemeClr val="tx1"/>
              </a:buClr>
              <a:buFont typeface="+mj-lt"/>
              <a:buAutoNum type="arabicPeriod"/>
            </a:pPr>
            <a:r>
              <a:rPr lang="en-US" sz="3200" dirty="0"/>
              <a:t>Summary of specific allegations</a:t>
            </a:r>
          </a:p>
          <a:p>
            <a:pPr marL="514350" indent="-514350" algn="l">
              <a:buClr>
                <a:schemeClr val="tx1"/>
              </a:buClr>
              <a:buFont typeface="+mj-lt"/>
              <a:buAutoNum type="arabicPeriod"/>
            </a:pPr>
            <a:r>
              <a:rPr lang="en-US" sz="3200" dirty="0"/>
              <a:t>Credibility determinations</a:t>
            </a:r>
          </a:p>
          <a:p>
            <a:pPr marL="514350" indent="-514350" algn="l">
              <a:buClr>
                <a:schemeClr val="tx1"/>
              </a:buClr>
              <a:buFont typeface="+mj-lt"/>
              <a:buAutoNum type="arabicPeriod"/>
            </a:pPr>
            <a:r>
              <a:rPr lang="en-US" sz="3200" dirty="0"/>
              <a:t>Factual determinations</a:t>
            </a:r>
          </a:p>
          <a:p>
            <a:pPr marL="514350" indent="-514350" algn="l">
              <a:buClr>
                <a:schemeClr val="tx1"/>
              </a:buClr>
              <a:buFont typeface="+mj-lt"/>
              <a:buAutoNum type="arabicPeriod"/>
            </a:pPr>
            <a:r>
              <a:rPr lang="en-US" sz="3200" dirty="0"/>
              <a:t>Conclusions and recommendations  </a:t>
            </a:r>
          </a:p>
          <a:p>
            <a:pPr marL="514350" indent="-514350" algn="l">
              <a:buClr>
                <a:schemeClr val="tx1"/>
              </a:buClr>
              <a:buFont typeface="+mj-lt"/>
              <a:buAutoNum type="arabicPeriod"/>
            </a:pPr>
            <a:r>
              <a:rPr lang="en-US" sz="3200" dirty="0"/>
              <a:t>Proposed corrective action</a:t>
            </a:r>
          </a:p>
          <a:p>
            <a:endParaRPr lang="en-US" dirty="0"/>
          </a:p>
        </p:txBody>
      </p:sp>
    </p:spTree>
    <p:extLst>
      <p:ext uri="{BB962C8B-B14F-4D97-AF65-F5344CB8AC3E}">
        <p14:creationId xmlns:p14="http://schemas.microsoft.com/office/powerpoint/2010/main" val="317473514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27170-62B1-ABE8-0772-794137516DB9}"/>
              </a:ext>
            </a:extLst>
          </p:cNvPr>
          <p:cNvSpPr>
            <a:spLocks noGrp="1"/>
          </p:cNvSpPr>
          <p:nvPr>
            <p:ph type="title"/>
          </p:nvPr>
        </p:nvSpPr>
        <p:spPr/>
        <p:txBody>
          <a:bodyPr/>
          <a:lstStyle/>
          <a:p>
            <a:r>
              <a:rPr lang="en-US" sz="3200" dirty="0"/>
              <a:t>After the Investigation</a:t>
            </a:r>
            <a:endParaRPr lang="en-US" dirty="0"/>
          </a:p>
        </p:txBody>
      </p:sp>
      <p:sp>
        <p:nvSpPr>
          <p:cNvPr id="3" name="Content Placeholder 2">
            <a:extLst>
              <a:ext uri="{FF2B5EF4-FFF2-40B4-BE49-F238E27FC236}">
                <a16:creationId xmlns:a16="http://schemas.microsoft.com/office/drawing/2014/main" id="{B97B6DA5-31BD-2C36-1784-8776E8B7B21D}"/>
              </a:ext>
            </a:extLst>
          </p:cNvPr>
          <p:cNvSpPr>
            <a:spLocks noGrp="1"/>
          </p:cNvSpPr>
          <p:nvPr>
            <p:ph idx="1"/>
          </p:nvPr>
        </p:nvSpPr>
        <p:spPr/>
        <p:txBody>
          <a:bodyPr/>
          <a:lstStyle/>
          <a:p>
            <a:pPr marL="342900" indent="-342900" algn="l">
              <a:buClr>
                <a:schemeClr val="tx1"/>
              </a:buClr>
              <a:buFont typeface="Arial" panose="020B0604020202020204" pitchFamily="34" charset="0"/>
              <a:buChar char="•"/>
            </a:pPr>
            <a:r>
              <a:rPr lang="en-US" sz="3200" dirty="0"/>
              <a:t>Provide alleged harasser with general results</a:t>
            </a:r>
          </a:p>
          <a:p>
            <a:pPr marL="342900" indent="-342900" algn="l">
              <a:buClr>
                <a:schemeClr val="tx1"/>
              </a:buClr>
              <a:buFont typeface="Arial" panose="020B0604020202020204" pitchFamily="34" charset="0"/>
              <a:buChar char="•"/>
            </a:pPr>
            <a:r>
              <a:rPr lang="en-US" sz="3200" dirty="0"/>
              <a:t>Inform complainant investigation was conducted and advise whether disciplinary action taken</a:t>
            </a:r>
          </a:p>
          <a:p>
            <a:pPr marL="342900" indent="-342900" algn="l">
              <a:buClr>
                <a:schemeClr val="tx1"/>
              </a:buClr>
              <a:buFont typeface="Arial" panose="020B0604020202020204" pitchFamily="34" charset="0"/>
              <a:buChar char="•"/>
            </a:pPr>
            <a:r>
              <a:rPr lang="en-US" sz="3200" dirty="0"/>
              <a:t>Close investigation and maintain copy of report</a:t>
            </a:r>
          </a:p>
          <a:p>
            <a:pPr marL="342900" indent="-342900" algn="l">
              <a:buClr>
                <a:schemeClr val="tx1"/>
              </a:buClr>
              <a:buFont typeface="Arial" panose="020B0604020202020204" pitchFamily="34" charset="0"/>
              <a:buChar char="•"/>
            </a:pPr>
            <a:r>
              <a:rPr lang="en-US" sz="3200" dirty="0"/>
              <a:t>Take appropriate disciplinary action</a:t>
            </a:r>
          </a:p>
          <a:p>
            <a:pPr marL="342900" indent="-342900" algn="l">
              <a:buClr>
                <a:schemeClr val="tx1"/>
              </a:buClr>
              <a:buFont typeface="Arial" panose="020B0604020202020204" pitchFamily="34" charset="0"/>
              <a:buChar char="•"/>
            </a:pPr>
            <a:r>
              <a:rPr lang="en-US" sz="3200" dirty="0"/>
              <a:t>Impose discipline for false accusations</a:t>
            </a:r>
          </a:p>
          <a:p>
            <a:endParaRPr lang="en-US" dirty="0"/>
          </a:p>
        </p:txBody>
      </p:sp>
    </p:spTree>
    <p:extLst>
      <p:ext uri="{BB962C8B-B14F-4D97-AF65-F5344CB8AC3E}">
        <p14:creationId xmlns:p14="http://schemas.microsoft.com/office/powerpoint/2010/main" val="299124160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27170-62B1-ABE8-0772-794137516DB9}"/>
              </a:ext>
            </a:extLst>
          </p:cNvPr>
          <p:cNvSpPr>
            <a:spLocks noGrp="1"/>
          </p:cNvSpPr>
          <p:nvPr>
            <p:ph type="title"/>
          </p:nvPr>
        </p:nvSpPr>
        <p:spPr/>
        <p:txBody>
          <a:bodyPr/>
          <a:lstStyle/>
          <a:p>
            <a:r>
              <a:rPr lang="en-US" sz="3200" dirty="0"/>
              <a:t>After the Investigation</a:t>
            </a:r>
            <a:endParaRPr lang="en-US" dirty="0"/>
          </a:p>
        </p:txBody>
      </p:sp>
      <p:sp>
        <p:nvSpPr>
          <p:cNvPr id="3" name="Content Placeholder 2">
            <a:extLst>
              <a:ext uri="{FF2B5EF4-FFF2-40B4-BE49-F238E27FC236}">
                <a16:creationId xmlns:a16="http://schemas.microsoft.com/office/drawing/2014/main" id="{B97B6DA5-31BD-2C36-1784-8776E8B7B21D}"/>
              </a:ext>
            </a:extLst>
          </p:cNvPr>
          <p:cNvSpPr>
            <a:spLocks noGrp="1"/>
          </p:cNvSpPr>
          <p:nvPr>
            <p:ph idx="1"/>
          </p:nvPr>
        </p:nvSpPr>
        <p:spPr/>
        <p:txBody>
          <a:bodyPr/>
          <a:lstStyle/>
          <a:p>
            <a:pPr marL="342900" indent="-342900" algn="l">
              <a:buClr>
                <a:schemeClr val="tx1"/>
              </a:buClr>
              <a:buFont typeface="Arial" panose="020B0604020202020204" pitchFamily="34" charset="0"/>
              <a:buChar char="•"/>
            </a:pPr>
            <a:r>
              <a:rPr lang="en-US" sz="3200" dirty="0"/>
              <a:t>Take measures to ensure no retaliation</a:t>
            </a:r>
          </a:p>
          <a:p>
            <a:pPr marL="342900" indent="-342900" algn="l">
              <a:buClr>
                <a:schemeClr val="tx1"/>
              </a:buClr>
              <a:buFont typeface="Arial" panose="020B0604020202020204" pitchFamily="34" charset="0"/>
              <a:buChar char="•"/>
            </a:pPr>
            <a:r>
              <a:rPr lang="en-US" sz="3200" dirty="0"/>
              <a:t>Reiterate your policy</a:t>
            </a:r>
          </a:p>
          <a:p>
            <a:pPr marL="342900" indent="-342900" algn="l">
              <a:buClr>
                <a:schemeClr val="tx1"/>
              </a:buClr>
              <a:buFont typeface="Arial" panose="020B0604020202020204" pitchFamily="34" charset="0"/>
              <a:buChar char="•"/>
            </a:pPr>
            <a:r>
              <a:rPr lang="en-US" sz="3200" dirty="0"/>
              <a:t>Keep investigation records separate from personnel files</a:t>
            </a:r>
          </a:p>
          <a:p>
            <a:pPr marL="342900" indent="-342900" algn="l">
              <a:buClr>
                <a:schemeClr val="tx1"/>
              </a:buClr>
              <a:buFont typeface="Arial" panose="020B0604020202020204" pitchFamily="34" charset="0"/>
              <a:buChar char="•"/>
            </a:pPr>
            <a:r>
              <a:rPr lang="en-US" sz="3200" dirty="0"/>
              <a:t>Monitor situation to ensure no further misconduct occurs</a:t>
            </a:r>
          </a:p>
          <a:p>
            <a:pPr marL="342900" indent="-342900" algn="l">
              <a:buClr>
                <a:schemeClr val="tx1"/>
              </a:buClr>
              <a:buFont typeface="Arial" panose="020B0604020202020204" pitchFamily="34" charset="0"/>
              <a:buChar char="•"/>
            </a:pPr>
            <a:r>
              <a:rPr lang="en-US" sz="3200" dirty="0"/>
              <a:t>If mistake discovered after investigation, may be reopened</a:t>
            </a:r>
          </a:p>
          <a:p>
            <a:pPr marL="342900" indent="-342900" algn="l">
              <a:buClr>
                <a:schemeClr val="tx1"/>
              </a:buClr>
              <a:buFont typeface="Arial" panose="020B0604020202020204" pitchFamily="34" charset="0"/>
              <a:buChar char="•"/>
            </a:pPr>
            <a:r>
              <a:rPr lang="en-US" sz="3200" dirty="0"/>
              <a:t>DOCUMENT, DOCUMENT!</a:t>
            </a:r>
          </a:p>
          <a:p>
            <a:endParaRPr lang="en-US" dirty="0"/>
          </a:p>
        </p:txBody>
      </p:sp>
    </p:spTree>
    <p:extLst>
      <p:ext uri="{BB962C8B-B14F-4D97-AF65-F5344CB8AC3E}">
        <p14:creationId xmlns:p14="http://schemas.microsoft.com/office/powerpoint/2010/main" val="415141295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BB10A-6096-400C-454D-A00F83642BBD}"/>
              </a:ext>
            </a:extLst>
          </p:cNvPr>
          <p:cNvSpPr>
            <a:spLocks noGrp="1"/>
          </p:cNvSpPr>
          <p:nvPr>
            <p:ph type="title"/>
          </p:nvPr>
        </p:nvSpPr>
        <p:spPr/>
        <p:txBody>
          <a:bodyPr/>
          <a:lstStyle/>
          <a:p>
            <a:r>
              <a:rPr lang="en-US" sz="3200" dirty="0"/>
              <a:t>Examples of Remedial Measures</a:t>
            </a:r>
            <a:endParaRPr lang="en-US" dirty="0"/>
          </a:p>
        </p:txBody>
      </p:sp>
      <p:sp>
        <p:nvSpPr>
          <p:cNvPr id="3" name="Content Placeholder 2">
            <a:extLst>
              <a:ext uri="{FF2B5EF4-FFF2-40B4-BE49-F238E27FC236}">
                <a16:creationId xmlns:a16="http://schemas.microsoft.com/office/drawing/2014/main" id="{726EEBBF-1FD4-BC4D-170D-93CEEBE9C876}"/>
              </a:ext>
            </a:extLst>
          </p:cNvPr>
          <p:cNvSpPr>
            <a:spLocks noGrp="1"/>
          </p:cNvSpPr>
          <p:nvPr>
            <p:ph idx="1"/>
          </p:nvPr>
        </p:nvSpPr>
        <p:spPr/>
        <p:txBody>
          <a:bodyPr/>
          <a:lstStyle/>
          <a:p>
            <a:pPr marL="342900" indent="-342900" algn="l">
              <a:buClr>
                <a:schemeClr val="tx1"/>
              </a:buClr>
              <a:buFont typeface="Arial" panose="020B0604020202020204" pitchFamily="34" charset="0"/>
              <a:buChar char="•"/>
            </a:pPr>
            <a:r>
              <a:rPr lang="en-US" sz="3200" dirty="0"/>
              <a:t>Restoration of leave;</a:t>
            </a:r>
          </a:p>
          <a:p>
            <a:pPr marL="342900" indent="-342900" algn="l">
              <a:buClr>
                <a:schemeClr val="tx1"/>
              </a:buClr>
              <a:buFont typeface="Arial" panose="020B0604020202020204" pitchFamily="34" charset="0"/>
              <a:buChar char="•"/>
            </a:pPr>
            <a:r>
              <a:rPr lang="en-US" sz="3200" dirty="0"/>
              <a:t>Expungement of negative evaluation(s); </a:t>
            </a:r>
          </a:p>
          <a:p>
            <a:pPr marL="342900" indent="-342900" algn="l">
              <a:buClr>
                <a:schemeClr val="tx1"/>
              </a:buClr>
              <a:buFont typeface="Arial" panose="020B0604020202020204" pitchFamily="34" charset="0"/>
              <a:buChar char="•"/>
            </a:pPr>
            <a:r>
              <a:rPr lang="en-US" sz="3200" dirty="0"/>
              <a:t>Reinstatement;</a:t>
            </a:r>
          </a:p>
          <a:p>
            <a:pPr marL="342900" indent="-342900" algn="l">
              <a:buClr>
                <a:schemeClr val="tx1"/>
              </a:buClr>
              <a:buFont typeface="Arial" panose="020B0604020202020204" pitchFamily="34" charset="0"/>
              <a:buChar char="•"/>
            </a:pPr>
            <a:r>
              <a:rPr lang="en-US" sz="3200" dirty="0"/>
              <a:t>Apology by the harasser;</a:t>
            </a:r>
          </a:p>
          <a:p>
            <a:pPr marL="342900" indent="-342900" algn="l">
              <a:buClr>
                <a:schemeClr val="tx1"/>
              </a:buClr>
              <a:buFont typeface="Arial" panose="020B0604020202020204" pitchFamily="34" charset="0"/>
              <a:buChar char="•"/>
            </a:pPr>
            <a:r>
              <a:rPr lang="en-US" sz="3200" dirty="0"/>
              <a:t>Monitoring to ensure victim is not subjected to retaliation; and</a:t>
            </a:r>
          </a:p>
          <a:p>
            <a:pPr marL="342900" indent="-342900" algn="l">
              <a:buClr>
                <a:schemeClr val="tx1"/>
              </a:buClr>
              <a:buFont typeface="Arial" panose="020B0604020202020204" pitchFamily="34" charset="0"/>
              <a:buChar char="•"/>
            </a:pPr>
            <a:r>
              <a:rPr lang="en-US" sz="3200" dirty="0"/>
              <a:t>Correction of any other harm caused by the harassment (e.g., compensation for losses).</a:t>
            </a:r>
          </a:p>
          <a:p>
            <a:endParaRPr lang="en-US" dirty="0"/>
          </a:p>
        </p:txBody>
      </p:sp>
    </p:spTree>
    <p:extLst>
      <p:ext uri="{BB962C8B-B14F-4D97-AF65-F5344CB8AC3E}">
        <p14:creationId xmlns:p14="http://schemas.microsoft.com/office/powerpoint/2010/main" val="123245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D5E49-4A85-3AFC-FD78-518A186E38EB}"/>
              </a:ext>
            </a:extLst>
          </p:cNvPr>
          <p:cNvSpPr>
            <a:spLocks noGrp="1"/>
          </p:cNvSpPr>
          <p:nvPr>
            <p:ph type="title"/>
          </p:nvPr>
        </p:nvSpPr>
        <p:spPr/>
        <p:txBody>
          <a:bodyPr/>
          <a:lstStyle/>
          <a:p>
            <a:r>
              <a:rPr lang="en-US" dirty="0"/>
              <a:t>Quid Pro Quo</a:t>
            </a:r>
          </a:p>
        </p:txBody>
      </p:sp>
      <p:sp>
        <p:nvSpPr>
          <p:cNvPr id="3" name="Content Placeholder 2">
            <a:extLst>
              <a:ext uri="{FF2B5EF4-FFF2-40B4-BE49-F238E27FC236}">
                <a16:creationId xmlns:a16="http://schemas.microsoft.com/office/drawing/2014/main" id="{AA11A563-221B-1217-AB2C-78E866F1FA09}"/>
              </a:ext>
            </a:extLst>
          </p:cNvPr>
          <p:cNvSpPr>
            <a:spLocks noGrp="1"/>
          </p:cNvSpPr>
          <p:nvPr>
            <p:ph idx="1"/>
          </p:nvPr>
        </p:nvSpPr>
        <p:spPr/>
        <p:txBody>
          <a:bodyPr/>
          <a:lstStyle/>
          <a:p>
            <a:endParaRPr lang="en-US" dirty="0"/>
          </a:p>
          <a:p>
            <a:pPr marL="342900" indent="-342900">
              <a:buFont typeface="Arial" panose="020B0604020202020204" pitchFamily="34" charset="0"/>
              <a:buChar char="•"/>
            </a:pPr>
            <a:r>
              <a:rPr lang="en-US" sz="3600" dirty="0"/>
              <a:t>Employee required to submit to sexual conduct as a </a:t>
            </a:r>
            <a:r>
              <a:rPr lang="en-US" sz="3600" b="1" u="sng" dirty="0"/>
              <a:t>term/condition of his/her employment</a:t>
            </a:r>
            <a:r>
              <a:rPr lang="en-US" sz="3600" dirty="0"/>
              <a:t>, or submission to sexual conduct is </a:t>
            </a:r>
            <a:r>
              <a:rPr lang="en-US" sz="3600" b="1" u="sng" dirty="0"/>
              <a:t>used in making employment decisions</a:t>
            </a:r>
          </a:p>
          <a:p>
            <a:pPr marL="342900" indent="-342900">
              <a:buFont typeface="Arial" panose="020B0604020202020204" pitchFamily="34" charset="0"/>
              <a:buChar char="•"/>
            </a:pPr>
            <a:endParaRPr lang="en-US" sz="3600" dirty="0"/>
          </a:p>
          <a:p>
            <a:pPr marL="342900" indent="-342900">
              <a:buFont typeface="Arial" panose="020B0604020202020204" pitchFamily="34" charset="0"/>
              <a:buChar char="•"/>
            </a:pPr>
            <a:r>
              <a:rPr lang="en-US" sz="3600" dirty="0"/>
              <a:t>Sexual conduct </a:t>
            </a:r>
            <a:r>
              <a:rPr lang="en-US" sz="3600" b="1" u="sng" dirty="0"/>
              <a:t>must be unwelcome</a:t>
            </a:r>
          </a:p>
          <a:p>
            <a:endParaRPr lang="en-US" dirty="0"/>
          </a:p>
        </p:txBody>
      </p:sp>
    </p:spTree>
    <p:extLst>
      <p:ext uri="{BB962C8B-B14F-4D97-AF65-F5344CB8AC3E}">
        <p14:creationId xmlns:p14="http://schemas.microsoft.com/office/powerpoint/2010/main" val="133934455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F2C3B63-6115-035F-C5F5-E594FDF0E588}"/>
              </a:ext>
            </a:extLst>
          </p:cNvPr>
          <p:cNvSpPr>
            <a:spLocks noGrp="1"/>
          </p:cNvSpPr>
          <p:nvPr>
            <p:ph type="title"/>
          </p:nvPr>
        </p:nvSpPr>
        <p:spPr/>
        <p:txBody>
          <a:bodyPr>
            <a:normAutofit/>
          </a:bodyPr>
          <a:lstStyle/>
          <a:p>
            <a:r>
              <a:rPr lang="en-US" sz="3600" dirty="0"/>
              <a:t>Avoiding retaliation claims</a:t>
            </a:r>
            <a:endParaRPr lang="en-US" sz="3200" dirty="0"/>
          </a:p>
        </p:txBody>
      </p:sp>
      <p:sp>
        <p:nvSpPr>
          <p:cNvPr id="5" name="Text Placeholder 4">
            <a:extLst>
              <a:ext uri="{FF2B5EF4-FFF2-40B4-BE49-F238E27FC236}">
                <a16:creationId xmlns:a16="http://schemas.microsoft.com/office/drawing/2014/main" id="{D2AD4680-1012-254C-4A6B-50B5AC1690DE}"/>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59294746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D347E-28B6-F08C-746E-1C586A4B24D4}"/>
              </a:ext>
            </a:extLst>
          </p:cNvPr>
          <p:cNvSpPr>
            <a:spLocks noGrp="1"/>
          </p:cNvSpPr>
          <p:nvPr>
            <p:ph type="title"/>
          </p:nvPr>
        </p:nvSpPr>
        <p:spPr/>
        <p:txBody>
          <a:bodyPr/>
          <a:lstStyle/>
          <a:p>
            <a:r>
              <a:rPr lang="en-US" sz="3200" dirty="0"/>
              <a:t>Prohibition Against Retaliation </a:t>
            </a:r>
            <a:endParaRPr lang="en-US" dirty="0"/>
          </a:p>
        </p:txBody>
      </p:sp>
      <p:sp>
        <p:nvSpPr>
          <p:cNvPr id="3" name="Content Placeholder 2">
            <a:extLst>
              <a:ext uri="{FF2B5EF4-FFF2-40B4-BE49-F238E27FC236}">
                <a16:creationId xmlns:a16="http://schemas.microsoft.com/office/drawing/2014/main" id="{5582B577-DA55-70FE-718E-43F72E24A29F}"/>
              </a:ext>
            </a:extLst>
          </p:cNvPr>
          <p:cNvSpPr>
            <a:spLocks noGrp="1"/>
          </p:cNvSpPr>
          <p:nvPr>
            <p:ph idx="1"/>
          </p:nvPr>
        </p:nvSpPr>
        <p:spPr/>
        <p:txBody>
          <a:bodyPr/>
          <a:lstStyle/>
          <a:p>
            <a:pPr marL="571500" indent="-571500" algn="l">
              <a:lnSpc>
                <a:spcPct val="80000"/>
              </a:lnSpc>
              <a:spcAft>
                <a:spcPts val="1800"/>
              </a:spcAft>
              <a:buClr>
                <a:schemeClr val="tx1"/>
              </a:buClr>
              <a:buFont typeface="Arial" panose="020B0604020202020204" pitchFamily="34" charset="0"/>
              <a:buChar char="•"/>
            </a:pPr>
            <a:r>
              <a:rPr lang="en-US" altLang="en-US" sz="3200" dirty="0"/>
              <a:t>Employers may </a:t>
            </a:r>
            <a:r>
              <a:rPr lang="en-US" altLang="en-US" sz="3200" b="1" dirty="0"/>
              <a:t>NOT</a:t>
            </a:r>
            <a:r>
              <a:rPr lang="en-US" altLang="en-US" sz="3200" dirty="0"/>
              <a:t> retaliate against anyone who makes a good faith complaint</a:t>
            </a:r>
          </a:p>
          <a:p>
            <a:pPr marL="571500" indent="-571500" algn="l">
              <a:lnSpc>
                <a:spcPct val="80000"/>
              </a:lnSpc>
              <a:spcAft>
                <a:spcPts val="1800"/>
              </a:spcAft>
              <a:buClr>
                <a:schemeClr val="tx1"/>
              </a:buClr>
              <a:buFont typeface="Arial" panose="020B0604020202020204" pitchFamily="34" charset="0"/>
              <a:buChar char="•"/>
            </a:pPr>
            <a:r>
              <a:rPr lang="en-US" altLang="en-US" sz="3200" dirty="0"/>
              <a:t>Even if that complaint is eventually determined to be unsubstantiated</a:t>
            </a:r>
          </a:p>
          <a:p>
            <a:pPr marL="571500" indent="-571500" algn="l">
              <a:lnSpc>
                <a:spcPct val="80000"/>
              </a:lnSpc>
              <a:spcAft>
                <a:spcPts val="1800"/>
              </a:spcAft>
              <a:buClr>
                <a:schemeClr val="tx1"/>
              </a:buClr>
              <a:buFont typeface="Arial" panose="020B0604020202020204" pitchFamily="34" charset="0"/>
              <a:buChar char="•"/>
            </a:pPr>
            <a:r>
              <a:rPr lang="en-US" altLang="en-US" sz="3200" dirty="0"/>
              <a:t>Witnesses or anyone who cooperates with an investigation is also protected from retaliation</a:t>
            </a:r>
          </a:p>
          <a:p>
            <a:endParaRPr lang="en-US" dirty="0"/>
          </a:p>
        </p:txBody>
      </p:sp>
    </p:spTree>
    <p:extLst>
      <p:ext uri="{BB962C8B-B14F-4D97-AF65-F5344CB8AC3E}">
        <p14:creationId xmlns:p14="http://schemas.microsoft.com/office/powerpoint/2010/main" val="364347450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9B6CE-2DDE-0B01-54E2-B422BC8848C4}"/>
              </a:ext>
            </a:extLst>
          </p:cNvPr>
          <p:cNvSpPr>
            <a:spLocks noGrp="1"/>
          </p:cNvSpPr>
          <p:nvPr>
            <p:ph type="title"/>
          </p:nvPr>
        </p:nvSpPr>
        <p:spPr/>
        <p:txBody>
          <a:bodyPr/>
          <a:lstStyle/>
          <a:p>
            <a:r>
              <a:rPr lang="en-US" sz="3200" b="1" dirty="0"/>
              <a:t>Employee’s Failure to Complain May Be Reasonable If:</a:t>
            </a:r>
            <a:endParaRPr lang="en-US" dirty="0"/>
          </a:p>
        </p:txBody>
      </p:sp>
      <p:sp>
        <p:nvSpPr>
          <p:cNvPr id="3" name="Content Placeholder 2">
            <a:extLst>
              <a:ext uri="{FF2B5EF4-FFF2-40B4-BE49-F238E27FC236}">
                <a16:creationId xmlns:a16="http://schemas.microsoft.com/office/drawing/2014/main" id="{970CCBBD-2489-D81F-EED5-0B703FBA72C8}"/>
              </a:ext>
            </a:extLst>
          </p:cNvPr>
          <p:cNvSpPr>
            <a:spLocks noGrp="1"/>
          </p:cNvSpPr>
          <p:nvPr>
            <p:ph idx="1"/>
          </p:nvPr>
        </p:nvSpPr>
        <p:spPr>
          <a:xfrm>
            <a:off x="602018" y="1167319"/>
            <a:ext cx="11038117" cy="5116342"/>
          </a:xfrm>
        </p:spPr>
        <p:txBody>
          <a:bodyPr/>
          <a:lstStyle/>
          <a:p>
            <a:pPr marL="342900" indent="-342900" algn="l">
              <a:spcBef>
                <a:spcPts val="0"/>
              </a:spcBef>
              <a:buClr>
                <a:schemeClr val="tx1"/>
              </a:buClr>
              <a:buFont typeface="Arial" panose="020B0604020202020204" pitchFamily="34" charset="0"/>
              <a:buChar char="•"/>
              <a:defRPr/>
            </a:pPr>
            <a:r>
              <a:rPr lang="en-US" altLang="en-US" sz="4000" dirty="0"/>
              <a:t>Reasonable fear of retaliation</a:t>
            </a:r>
          </a:p>
          <a:p>
            <a:pPr marL="171450" indent="-171450" algn="l">
              <a:spcBef>
                <a:spcPts val="0"/>
              </a:spcBef>
              <a:buClr>
                <a:schemeClr val="tx1"/>
              </a:buClr>
              <a:buFont typeface="Arial" panose="020B0604020202020204" pitchFamily="34" charset="0"/>
              <a:buChar char="•"/>
              <a:defRPr/>
            </a:pPr>
            <a:endParaRPr lang="en-US" altLang="en-US" sz="1400" dirty="0"/>
          </a:p>
          <a:p>
            <a:pPr marL="342900" indent="-342900" algn="l">
              <a:spcBef>
                <a:spcPts val="0"/>
              </a:spcBef>
              <a:buClr>
                <a:schemeClr val="tx1"/>
              </a:buClr>
              <a:buFont typeface="Arial" panose="020B0604020202020204" pitchFamily="34" charset="0"/>
              <a:buChar char="•"/>
              <a:tabLst>
                <a:tab pos="174625" algn="l"/>
                <a:tab pos="231775" algn="l"/>
              </a:tabLst>
              <a:defRPr/>
            </a:pPr>
            <a:r>
              <a:rPr lang="en-US" altLang="en-US" sz="4000" dirty="0"/>
              <a:t>Unnecessary obstacles to making a complaint</a:t>
            </a:r>
          </a:p>
          <a:p>
            <a:pPr marL="171450" indent="-171450" algn="l">
              <a:spcBef>
                <a:spcPts val="0"/>
              </a:spcBef>
              <a:buClr>
                <a:schemeClr val="tx1"/>
              </a:buClr>
              <a:buFont typeface="Arial" panose="020B0604020202020204" pitchFamily="34" charset="0"/>
              <a:buChar char="•"/>
              <a:defRPr/>
            </a:pPr>
            <a:endParaRPr lang="en-US" altLang="en-US" sz="1400" dirty="0"/>
          </a:p>
          <a:p>
            <a:pPr marL="342900" indent="-342900" algn="l">
              <a:spcBef>
                <a:spcPts val="0"/>
              </a:spcBef>
              <a:buClr>
                <a:schemeClr val="tx1"/>
              </a:buClr>
              <a:buFont typeface="Arial" panose="020B0604020202020204" pitchFamily="34" charset="0"/>
              <a:buChar char="•"/>
              <a:defRPr/>
            </a:pPr>
            <a:r>
              <a:rPr lang="en-US" altLang="en-US" sz="4000" dirty="0"/>
              <a:t>Believed complaint procedure was ineffective</a:t>
            </a:r>
          </a:p>
          <a:p>
            <a:endParaRPr lang="en-US" dirty="0"/>
          </a:p>
        </p:txBody>
      </p:sp>
    </p:spTree>
    <p:extLst>
      <p:ext uri="{BB962C8B-B14F-4D97-AF65-F5344CB8AC3E}">
        <p14:creationId xmlns:p14="http://schemas.microsoft.com/office/powerpoint/2010/main" val="84093643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Avoid Retaliation Claims</a:t>
            </a:r>
          </a:p>
        </p:txBody>
      </p:sp>
      <p:sp>
        <p:nvSpPr>
          <p:cNvPr id="3" name="Content Placeholder 2"/>
          <p:cNvSpPr>
            <a:spLocks noGrp="1"/>
          </p:cNvSpPr>
          <p:nvPr>
            <p:ph idx="1"/>
          </p:nvPr>
        </p:nvSpPr>
        <p:spPr/>
        <p:txBody>
          <a:bodyPr/>
          <a:lstStyle/>
          <a:p>
            <a:r>
              <a:rPr lang="en-US" sz="4000" dirty="0"/>
              <a:t>Document complaints, investigations and follow ups</a:t>
            </a:r>
          </a:p>
          <a:p>
            <a:r>
              <a:rPr lang="en-US" sz="4000" dirty="0"/>
              <a:t>Have clear harassment and discrimination policies</a:t>
            </a:r>
          </a:p>
          <a:p>
            <a:r>
              <a:rPr lang="en-US" sz="4000" dirty="0"/>
              <a:t>Have effective complaint policy</a:t>
            </a:r>
          </a:p>
          <a:p>
            <a:r>
              <a:rPr lang="en-US" sz="4000" dirty="0"/>
              <a:t>Train all employees and supervisors</a:t>
            </a:r>
          </a:p>
          <a:p>
            <a:r>
              <a:rPr lang="en-US" sz="4000" dirty="0"/>
              <a:t>Monitor the workforce</a:t>
            </a:r>
          </a:p>
          <a:p>
            <a:r>
              <a:rPr lang="en-US" sz="4000" dirty="0"/>
              <a:t>Follow-up to ensure </a:t>
            </a:r>
            <a:r>
              <a:rPr lang="en-US" sz="4000"/>
              <a:t>no retaliation</a:t>
            </a:r>
          </a:p>
          <a:p>
            <a:endParaRPr lang="en-US" dirty="0"/>
          </a:p>
        </p:txBody>
      </p:sp>
    </p:spTree>
    <p:extLst>
      <p:ext uri="{BB962C8B-B14F-4D97-AF65-F5344CB8AC3E}">
        <p14:creationId xmlns:p14="http://schemas.microsoft.com/office/powerpoint/2010/main" val="72161181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B6C1E89-4BBA-FF3E-8D75-320C7B13FE65}"/>
              </a:ext>
            </a:extLst>
          </p:cNvPr>
          <p:cNvSpPr>
            <a:spLocks noGrp="1"/>
          </p:cNvSpPr>
          <p:nvPr>
            <p:ph type="title"/>
          </p:nvPr>
        </p:nvSpPr>
        <p:spPr/>
        <p:txBody>
          <a:bodyPr/>
          <a:lstStyle/>
          <a:p>
            <a:r>
              <a:rPr lang="en-US" dirty="0"/>
              <a:t>Thank you For Joining Us Today!</a:t>
            </a:r>
          </a:p>
        </p:txBody>
      </p:sp>
      <p:sp>
        <p:nvSpPr>
          <p:cNvPr id="5" name="Text Placeholder 4">
            <a:extLst>
              <a:ext uri="{FF2B5EF4-FFF2-40B4-BE49-F238E27FC236}">
                <a16:creationId xmlns:a16="http://schemas.microsoft.com/office/drawing/2014/main" id="{7BFE80D1-CAB9-2B6C-BA8D-3EECDF393107}"/>
              </a:ext>
            </a:extLst>
          </p:cNvPr>
          <p:cNvSpPr>
            <a:spLocks noGrp="1"/>
          </p:cNvSpPr>
          <p:nvPr>
            <p:ph type="body" idx="1"/>
          </p:nvPr>
        </p:nvSpPr>
        <p:spPr>
          <a:xfrm>
            <a:off x="753034" y="2871088"/>
            <a:ext cx="10757647" cy="2422507"/>
          </a:xfrm>
        </p:spPr>
        <p:txBody>
          <a:bodyPr/>
          <a:lstStyle/>
          <a:p>
            <a:r>
              <a:rPr lang="en-US" sz="2800" dirty="0"/>
              <a:t>Please keep a look out for the rest of our 2022 Employment Law Series which continues in the fall with:</a:t>
            </a:r>
          </a:p>
          <a:p>
            <a:endParaRPr lang="en-US" sz="2800" dirty="0"/>
          </a:p>
          <a:p>
            <a:r>
              <a:rPr lang="en-US" dirty="0"/>
              <a:t>Cannabis in the Workplace Webinar – Tuesday, Sept. 20, 2022</a:t>
            </a:r>
          </a:p>
          <a:p>
            <a:r>
              <a:rPr lang="en-US" dirty="0"/>
              <a:t>Top 5 Employee Handbook Updates – Tuesday, Nov. 29, 2022</a:t>
            </a:r>
          </a:p>
          <a:p>
            <a:endParaRPr lang="en-US" dirty="0"/>
          </a:p>
        </p:txBody>
      </p:sp>
    </p:spTree>
    <p:extLst>
      <p:ext uri="{BB962C8B-B14F-4D97-AF65-F5344CB8AC3E}">
        <p14:creationId xmlns:p14="http://schemas.microsoft.com/office/powerpoint/2010/main" val="32439481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3BFDA-F3E9-5F41-9B6D-D996A025D1EC}"/>
              </a:ext>
            </a:extLst>
          </p:cNvPr>
          <p:cNvSpPr>
            <a:spLocks noGrp="1"/>
          </p:cNvSpPr>
          <p:nvPr>
            <p:ph type="title"/>
          </p:nvPr>
        </p:nvSpPr>
        <p:spPr>
          <a:xfrm>
            <a:off x="61412" y="2899845"/>
            <a:ext cx="11805313" cy="982944"/>
          </a:xfrm>
        </p:spPr>
        <p:txBody>
          <a:bodyPr>
            <a:noAutofit/>
          </a:bodyPr>
          <a:lstStyle/>
          <a:p>
            <a:r>
              <a:rPr lang="en-US" sz="3600" b="0" i="0" cap="none" dirty="0">
                <a:solidFill>
                  <a:srgbClr val="000000"/>
                </a:solidFill>
                <a:effectLst/>
                <a:latin typeface="Garamond" panose="02020404030301010803" pitchFamily="18" charset="0"/>
              </a:rPr>
              <a:t>Laddey, </a:t>
            </a:r>
            <a:r>
              <a:rPr lang="en-US" sz="3600" b="0" cap="none" dirty="0">
                <a:solidFill>
                  <a:srgbClr val="000000"/>
                </a:solidFill>
                <a:latin typeface="Garamond" panose="02020404030301010803" pitchFamily="18" charset="0"/>
              </a:rPr>
              <a:t>C</a:t>
            </a:r>
            <a:r>
              <a:rPr lang="en-US" sz="3600" b="0" i="0" cap="none" dirty="0">
                <a:solidFill>
                  <a:srgbClr val="000000"/>
                </a:solidFill>
                <a:effectLst/>
                <a:latin typeface="Garamond" panose="02020404030301010803" pitchFamily="18" charset="0"/>
              </a:rPr>
              <a:t>lark &amp; </a:t>
            </a:r>
            <a:r>
              <a:rPr lang="en-US" sz="3600" b="0" cap="none" dirty="0">
                <a:solidFill>
                  <a:srgbClr val="000000"/>
                </a:solidFill>
                <a:latin typeface="Garamond" panose="02020404030301010803" pitchFamily="18" charset="0"/>
              </a:rPr>
              <a:t>R</a:t>
            </a:r>
            <a:r>
              <a:rPr lang="en-US" sz="3600" b="0" i="0" cap="none" dirty="0">
                <a:solidFill>
                  <a:srgbClr val="000000"/>
                </a:solidFill>
                <a:effectLst/>
                <a:latin typeface="Garamond" panose="02020404030301010803" pitchFamily="18" charset="0"/>
              </a:rPr>
              <a:t>yan, LLP and </a:t>
            </a:r>
            <a:r>
              <a:rPr lang="en-US" sz="3600" b="0" cap="none" dirty="0">
                <a:solidFill>
                  <a:srgbClr val="000000"/>
                </a:solidFill>
                <a:latin typeface="Garamond" panose="02020404030301010803" pitchFamily="18" charset="0"/>
              </a:rPr>
              <a:t>N</a:t>
            </a:r>
            <a:r>
              <a:rPr lang="en-US" sz="3600" b="0" i="0" cap="none" dirty="0">
                <a:solidFill>
                  <a:srgbClr val="000000"/>
                </a:solidFill>
                <a:effectLst/>
                <a:latin typeface="Garamond" panose="02020404030301010803" pitchFamily="18" charset="0"/>
              </a:rPr>
              <a:t>isivoccia LLP </a:t>
            </a:r>
            <a:br>
              <a:rPr lang="en-US" sz="3600" b="0" i="0" cap="none" dirty="0">
                <a:solidFill>
                  <a:srgbClr val="000000"/>
                </a:solidFill>
                <a:effectLst/>
                <a:latin typeface="Garamond" panose="02020404030301010803" pitchFamily="18" charset="0"/>
              </a:rPr>
            </a:br>
            <a:r>
              <a:rPr lang="en-US" sz="3600" b="0" i="0" cap="none" dirty="0">
                <a:solidFill>
                  <a:srgbClr val="000000"/>
                </a:solidFill>
                <a:effectLst/>
                <a:latin typeface="Garamond" panose="02020404030301010803" pitchFamily="18" charset="0"/>
              </a:rPr>
              <a:t>invite you to the Fifth </a:t>
            </a:r>
            <a:r>
              <a:rPr lang="en-US" sz="3600" b="0" cap="none" dirty="0">
                <a:solidFill>
                  <a:srgbClr val="000000"/>
                </a:solidFill>
                <a:latin typeface="Garamond" panose="02020404030301010803" pitchFamily="18" charset="0"/>
              </a:rPr>
              <a:t>A</a:t>
            </a:r>
            <a:r>
              <a:rPr lang="en-US" sz="3600" b="0" i="0" cap="none" dirty="0">
                <a:solidFill>
                  <a:srgbClr val="000000"/>
                </a:solidFill>
                <a:effectLst/>
                <a:latin typeface="Garamond" panose="02020404030301010803" pitchFamily="18" charset="0"/>
              </a:rPr>
              <a:t>nnual </a:t>
            </a:r>
            <a:r>
              <a:rPr lang="en-US" sz="3600" b="0" cap="none" dirty="0">
                <a:solidFill>
                  <a:srgbClr val="000000"/>
                </a:solidFill>
                <a:latin typeface="Garamond" panose="02020404030301010803" pitchFamily="18" charset="0"/>
              </a:rPr>
              <a:t>E</a:t>
            </a:r>
            <a:r>
              <a:rPr lang="en-US" sz="3600" b="0" i="0" cap="none" dirty="0">
                <a:solidFill>
                  <a:srgbClr val="000000"/>
                </a:solidFill>
                <a:effectLst/>
                <a:latin typeface="Garamond" panose="02020404030301010803" pitchFamily="18" charset="0"/>
              </a:rPr>
              <a:t>conomic </a:t>
            </a:r>
            <a:r>
              <a:rPr lang="en-US" sz="3600" b="0" cap="none" dirty="0">
                <a:solidFill>
                  <a:srgbClr val="000000"/>
                </a:solidFill>
                <a:latin typeface="Garamond" panose="02020404030301010803" pitchFamily="18" charset="0"/>
              </a:rPr>
              <a:t>O</a:t>
            </a:r>
            <a:r>
              <a:rPr lang="en-US" sz="3600" b="0" i="0" cap="none" dirty="0">
                <a:solidFill>
                  <a:srgbClr val="000000"/>
                </a:solidFill>
                <a:effectLst/>
                <a:latin typeface="Garamond" panose="02020404030301010803" pitchFamily="18" charset="0"/>
              </a:rPr>
              <a:t>utlook </a:t>
            </a:r>
            <a:r>
              <a:rPr lang="en-US" sz="3600" b="0" cap="none" dirty="0">
                <a:solidFill>
                  <a:srgbClr val="000000"/>
                </a:solidFill>
                <a:latin typeface="Garamond" panose="02020404030301010803" pitchFamily="18" charset="0"/>
              </a:rPr>
              <a:t>F</a:t>
            </a:r>
            <a:r>
              <a:rPr lang="en-US" sz="3600" b="0" i="0" cap="none" dirty="0">
                <a:solidFill>
                  <a:srgbClr val="000000"/>
                </a:solidFill>
                <a:effectLst/>
                <a:latin typeface="Garamond" panose="02020404030301010803" pitchFamily="18" charset="0"/>
              </a:rPr>
              <a:t>orum 2022 </a:t>
            </a:r>
            <a:br>
              <a:rPr lang="en-US" sz="3600" b="0" i="0" cap="none" dirty="0">
                <a:solidFill>
                  <a:srgbClr val="000000"/>
                </a:solidFill>
                <a:effectLst/>
                <a:latin typeface="Garamond" panose="02020404030301010803" pitchFamily="18" charset="0"/>
              </a:rPr>
            </a:br>
            <a:r>
              <a:rPr lang="en-US" sz="3600" b="0" i="0" cap="none" dirty="0">
                <a:solidFill>
                  <a:srgbClr val="000000"/>
                </a:solidFill>
                <a:effectLst/>
                <a:latin typeface="Garamond" panose="02020404030301010803" pitchFamily="18" charset="0"/>
              </a:rPr>
              <a:t>In person at the Meadow </a:t>
            </a:r>
            <a:r>
              <a:rPr lang="en-US" sz="3600" b="0" cap="none" dirty="0">
                <a:solidFill>
                  <a:srgbClr val="000000"/>
                </a:solidFill>
                <a:latin typeface="Garamond" panose="02020404030301010803" pitchFamily="18" charset="0"/>
              </a:rPr>
              <a:t>W</a:t>
            </a:r>
            <a:r>
              <a:rPr lang="en-US" sz="3600" b="0" i="0" cap="none" dirty="0">
                <a:solidFill>
                  <a:srgbClr val="000000"/>
                </a:solidFill>
                <a:effectLst/>
                <a:latin typeface="Garamond" panose="02020404030301010803" pitchFamily="18" charset="0"/>
              </a:rPr>
              <a:t>ood in </a:t>
            </a:r>
            <a:r>
              <a:rPr lang="en-US" sz="3600" b="0" cap="none" dirty="0">
                <a:solidFill>
                  <a:srgbClr val="000000"/>
                </a:solidFill>
                <a:latin typeface="Garamond" panose="02020404030301010803" pitchFamily="18" charset="0"/>
              </a:rPr>
              <a:t>R</a:t>
            </a:r>
            <a:r>
              <a:rPr lang="en-US" sz="3600" b="0" i="0" cap="none" dirty="0">
                <a:solidFill>
                  <a:srgbClr val="000000"/>
                </a:solidFill>
                <a:effectLst/>
                <a:latin typeface="Garamond" panose="02020404030301010803" pitchFamily="18" charset="0"/>
              </a:rPr>
              <a:t>andolph, NJ</a:t>
            </a:r>
            <a:endParaRPr lang="en-US" sz="3600" cap="none" dirty="0">
              <a:latin typeface="Garamond" panose="02020404030301010803" pitchFamily="18" charset="0"/>
            </a:endParaRPr>
          </a:p>
        </p:txBody>
      </p:sp>
      <p:sp>
        <p:nvSpPr>
          <p:cNvPr id="3" name="Text Placeholder 2">
            <a:extLst>
              <a:ext uri="{FF2B5EF4-FFF2-40B4-BE49-F238E27FC236}">
                <a16:creationId xmlns:a16="http://schemas.microsoft.com/office/drawing/2014/main" id="{9F47768E-F2F8-5558-414B-B45E19AA7254}"/>
              </a:ext>
            </a:extLst>
          </p:cNvPr>
          <p:cNvSpPr>
            <a:spLocks noGrp="1"/>
          </p:cNvSpPr>
          <p:nvPr>
            <p:ph type="body" idx="1"/>
          </p:nvPr>
        </p:nvSpPr>
        <p:spPr>
          <a:xfrm>
            <a:off x="1289504" y="4882594"/>
            <a:ext cx="9349131" cy="1500187"/>
          </a:xfrm>
        </p:spPr>
        <p:txBody>
          <a:bodyPr/>
          <a:lstStyle/>
          <a:p>
            <a:r>
              <a:rPr lang="en-US" sz="2800" b="0" i="0" dirty="0">
                <a:solidFill>
                  <a:srgbClr val="000000"/>
                </a:solidFill>
                <a:effectLst/>
                <a:latin typeface="Garamond" panose="02020404030301010803" pitchFamily="18" charset="0"/>
              </a:rPr>
              <a:t>Tuesday, June 14, 2022        12:00 p.m. - 3:00 p.m.</a:t>
            </a:r>
            <a:br>
              <a:rPr lang="en-US" sz="2800" dirty="0">
                <a:latin typeface="Garamond" panose="02020404030301010803" pitchFamily="18" charset="0"/>
              </a:rPr>
            </a:br>
            <a:br>
              <a:rPr lang="en-US" sz="2800" dirty="0">
                <a:latin typeface="Garamond" panose="02020404030301010803" pitchFamily="18" charset="0"/>
              </a:rPr>
            </a:br>
            <a:r>
              <a:rPr lang="en-US" sz="2800" b="0" i="0" dirty="0">
                <a:solidFill>
                  <a:srgbClr val="000000"/>
                </a:solidFill>
                <a:effectLst/>
                <a:latin typeface="Garamond" panose="02020404030301010803" pitchFamily="18" charset="0"/>
              </a:rPr>
              <a:t>$25 per person | Lunch is Included | </a:t>
            </a:r>
            <a:r>
              <a:rPr lang="en-US" sz="2800" b="0" i="0" dirty="0">
                <a:solidFill>
                  <a:srgbClr val="1D9BF0"/>
                </a:solidFill>
                <a:effectLst/>
                <a:latin typeface="Garamond" panose="02020404030301010803" pitchFamily="18" charset="0"/>
                <a:hlinkClick r:id="rId2"/>
              </a:rPr>
              <a:t>https://bit.ly/3adDrFJ</a:t>
            </a:r>
            <a:endParaRPr lang="en-US" sz="2800" b="0" i="0" dirty="0">
              <a:solidFill>
                <a:srgbClr val="000000"/>
              </a:solidFill>
              <a:effectLst/>
              <a:latin typeface="Garamond" panose="02020404030301010803" pitchFamily="18" charset="0"/>
            </a:endParaRPr>
          </a:p>
        </p:txBody>
      </p:sp>
      <p:pic>
        <p:nvPicPr>
          <p:cNvPr id="5" name="Picture 4">
            <a:extLst>
              <a:ext uri="{FF2B5EF4-FFF2-40B4-BE49-F238E27FC236}">
                <a16:creationId xmlns:a16="http://schemas.microsoft.com/office/drawing/2014/main" id="{886DDFA5-8002-C81C-C6BF-D22E48744CE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2922768"/>
          </a:xfrm>
          <a:prstGeom prst="rect">
            <a:avLst/>
          </a:prstGeom>
        </p:spPr>
      </p:pic>
    </p:spTree>
    <p:extLst>
      <p:ext uri="{BB962C8B-B14F-4D97-AF65-F5344CB8AC3E}">
        <p14:creationId xmlns:p14="http://schemas.microsoft.com/office/powerpoint/2010/main" val="400656419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48344"/>
            <a:ext cx="9144000" cy="733313"/>
          </a:xfrm>
        </p:spPr>
        <p:txBody>
          <a:bodyPr>
            <a:noAutofit/>
          </a:bodyPr>
          <a:lstStyle/>
          <a:p>
            <a:pPr algn="ctr"/>
            <a:r>
              <a:rPr lang="en-US" sz="3200" dirty="0"/>
              <a:t>Connect with Laddey, Clark and Ryan, LLP</a:t>
            </a:r>
          </a:p>
        </p:txBody>
      </p:sp>
      <p:sp>
        <p:nvSpPr>
          <p:cNvPr id="8" name="Content Placeholder 7"/>
          <p:cNvSpPr>
            <a:spLocks noGrp="1"/>
          </p:cNvSpPr>
          <p:nvPr>
            <p:ph idx="1"/>
          </p:nvPr>
        </p:nvSpPr>
        <p:spPr>
          <a:xfrm>
            <a:off x="1975513" y="1081656"/>
            <a:ext cx="8278588" cy="5202004"/>
          </a:xfrm>
        </p:spPr>
        <p:txBody>
          <a:bodyPr/>
          <a:lstStyle/>
          <a:p>
            <a:endParaRPr lang="en-US" dirty="0"/>
          </a:p>
          <a:p>
            <a:endParaRPr lang="en-US" dirty="0"/>
          </a:p>
          <a:p>
            <a:endParaRPr lang="en-US" dirty="0"/>
          </a:p>
          <a:p>
            <a:endParaRPr lang="en-US" dirty="0"/>
          </a:p>
          <a:p>
            <a:endParaRPr lang="en-US" dirty="0"/>
          </a:p>
          <a:p>
            <a:endParaRPr lang="en-US" dirty="0"/>
          </a:p>
          <a:p>
            <a:endParaRPr lang="en-US" sz="1200" dirty="0"/>
          </a:p>
          <a:p>
            <a:r>
              <a:rPr lang="en-US" dirty="0"/>
              <a:t>	</a:t>
            </a:r>
            <a:r>
              <a:rPr lang="en-US" sz="2300" dirty="0"/>
              <a:t>	  Like us		     Connect with us		       Follow us</a:t>
            </a:r>
          </a:p>
        </p:txBody>
      </p:sp>
      <p:pic>
        <p:nvPicPr>
          <p:cNvPr id="1035"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1371" y="1660754"/>
            <a:ext cx="2143125"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8"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4439" y="1660753"/>
            <a:ext cx="2143125"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9"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12742" y="1702935"/>
            <a:ext cx="2133600" cy="213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05498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0A6E6-F4E4-8329-4F37-503CC4118A8C}"/>
              </a:ext>
            </a:extLst>
          </p:cNvPr>
          <p:cNvSpPr>
            <a:spLocks noGrp="1"/>
          </p:cNvSpPr>
          <p:nvPr>
            <p:ph type="title"/>
          </p:nvPr>
        </p:nvSpPr>
        <p:spPr/>
        <p:txBody>
          <a:bodyPr/>
          <a:lstStyle/>
          <a:p>
            <a:r>
              <a:rPr lang="en-US" sz="3200" dirty="0"/>
              <a:t>Disparate Impact</a:t>
            </a:r>
            <a:endParaRPr lang="en-US" dirty="0"/>
          </a:p>
        </p:txBody>
      </p:sp>
      <p:sp>
        <p:nvSpPr>
          <p:cNvPr id="3" name="Content Placeholder 2">
            <a:extLst>
              <a:ext uri="{FF2B5EF4-FFF2-40B4-BE49-F238E27FC236}">
                <a16:creationId xmlns:a16="http://schemas.microsoft.com/office/drawing/2014/main" id="{E92902C8-E076-9D9E-18FB-02358A251462}"/>
              </a:ext>
            </a:extLst>
          </p:cNvPr>
          <p:cNvSpPr>
            <a:spLocks noGrp="1"/>
          </p:cNvSpPr>
          <p:nvPr>
            <p:ph idx="1"/>
          </p:nvPr>
        </p:nvSpPr>
        <p:spPr>
          <a:xfrm>
            <a:off x="602018" y="1284052"/>
            <a:ext cx="11038117" cy="4999610"/>
          </a:xfrm>
        </p:spPr>
        <p:txBody>
          <a:bodyPr/>
          <a:lstStyle/>
          <a:p>
            <a:pPr marL="342900" indent="-342900">
              <a:buFont typeface="Arial" panose="020B0604020202020204" pitchFamily="34" charset="0"/>
              <a:buChar char="•"/>
            </a:pPr>
            <a:r>
              <a:rPr lang="en-US" sz="3200" dirty="0"/>
              <a:t>More subtle/nuanced discrimination claim</a:t>
            </a:r>
          </a:p>
          <a:p>
            <a:pPr marL="342900" indent="-342900">
              <a:buFont typeface="Arial" panose="020B0604020202020204" pitchFamily="34" charset="0"/>
              <a:buChar char="•"/>
            </a:pPr>
            <a:r>
              <a:rPr lang="en-US" sz="3200" dirty="0"/>
              <a:t>Employee must prove that a facially-neutral employment practice disproportionally affects members of a protected group more harshly than other employees</a:t>
            </a:r>
          </a:p>
          <a:p>
            <a:pPr marL="342900" indent="-342900">
              <a:buFont typeface="Arial" panose="020B0604020202020204" pitchFamily="34" charset="0"/>
              <a:buChar char="•"/>
            </a:pPr>
            <a:r>
              <a:rPr lang="en-US" sz="3200" dirty="0"/>
              <a:t>Proof of a discriminatory motive NOT required</a:t>
            </a:r>
          </a:p>
          <a:p>
            <a:pPr marL="342900" indent="-342900">
              <a:buFont typeface="Arial" panose="020B0604020202020204" pitchFamily="34" charset="0"/>
              <a:buChar char="•"/>
            </a:pPr>
            <a:r>
              <a:rPr lang="en-US" sz="3200" dirty="0"/>
              <a:t>Relies heavily on statistical evidence</a:t>
            </a:r>
          </a:p>
          <a:p>
            <a:endParaRPr lang="en-US" sz="3200" dirty="0"/>
          </a:p>
        </p:txBody>
      </p:sp>
    </p:spTree>
    <p:extLst>
      <p:ext uri="{BB962C8B-B14F-4D97-AF65-F5344CB8AC3E}">
        <p14:creationId xmlns:p14="http://schemas.microsoft.com/office/powerpoint/2010/main" val="3623173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32B69-7BD4-B7C7-5ED1-014A1CD746D6}"/>
              </a:ext>
            </a:extLst>
          </p:cNvPr>
          <p:cNvSpPr>
            <a:spLocks noGrp="1"/>
          </p:cNvSpPr>
          <p:nvPr>
            <p:ph type="title"/>
          </p:nvPr>
        </p:nvSpPr>
        <p:spPr/>
        <p:txBody>
          <a:bodyPr/>
          <a:lstStyle/>
          <a:p>
            <a:r>
              <a:rPr lang="en-US" dirty="0"/>
              <a:t>Disparate Treatment</a:t>
            </a:r>
          </a:p>
        </p:txBody>
      </p:sp>
      <p:sp>
        <p:nvSpPr>
          <p:cNvPr id="3" name="Content Placeholder 2">
            <a:extLst>
              <a:ext uri="{FF2B5EF4-FFF2-40B4-BE49-F238E27FC236}">
                <a16:creationId xmlns:a16="http://schemas.microsoft.com/office/drawing/2014/main" id="{5FB4ACA3-DC06-ADFE-4377-BD442D78522B}"/>
              </a:ext>
            </a:extLst>
          </p:cNvPr>
          <p:cNvSpPr>
            <a:spLocks noGrp="1"/>
          </p:cNvSpPr>
          <p:nvPr>
            <p:ph idx="1"/>
          </p:nvPr>
        </p:nvSpPr>
        <p:spPr>
          <a:xfrm>
            <a:off x="602018" y="1173708"/>
            <a:ext cx="11038117" cy="5109954"/>
          </a:xfrm>
        </p:spPr>
        <p:txBody>
          <a:bodyPr/>
          <a:lstStyle/>
          <a:p>
            <a:pPr marL="342900" indent="-342900">
              <a:buFont typeface="Arial" panose="020B0604020202020204" pitchFamily="34" charset="0"/>
              <a:buChar char="•"/>
            </a:pPr>
            <a:r>
              <a:rPr lang="en-US" sz="3200" dirty="0"/>
              <a:t>Most straightforward discrimination claim</a:t>
            </a:r>
          </a:p>
          <a:p>
            <a:pPr marL="342900" indent="-342900">
              <a:buFont typeface="Arial" panose="020B0604020202020204" pitchFamily="34" charset="0"/>
              <a:buChar char="•"/>
            </a:pPr>
            <a:r>
              <a:rPr lang="en-US" sz="3200" dirty="0"/>
              <a:t>Employee must prove that the employer treated him/her less favorably because of his/her protected characteristic</a:t>
            </a:r>
          </a:p>
          <a:p>
            <a:pPr marL="342900" indent="-342900">
              <a:buFont typeface="Arial" panose="020B0604020202020204" pitchFamily="34" charset="0"/>
              <a:buChar char="•"/>
            </a:pPr>
            <a:r>
              <a:rPr lang="en-US" sz="3200" dirty="0"/>
              <a:t>Employee must demonstrate that the employer acted with a discriminatory motive</a:t>
            </a:r>
          </a:p>
          <a:p>
            <a:endParaRPr lang="en-US" dirty="0"/>
          </a:p>
        </p:txBody>
      </p:sp>
    </p:spTree>
    <p:extLst>
      <p:ext uri="{BB962C8B-B14F-4D97-AF65-F5344CB8AC3E}">
        <p14:creationId xmlns:p14="http://schemas.microsoft.com/office/powerpoint/2010/main" val="2418825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1ED49-029D-C13E-748A-6EC9883890DA}"/>
              </a:ext>
            </a:extLst>
          </p:cNvPr>
          <p:cNvSpPr>
            <a:spLocks noGrp="1"/>
          </p:cNvSpPr>
          <p:nvPr>
            <p:ph type="title"/>
          </p:nvPr>
        </p:nvSpPr>
        <p:spPr/>
        <p:txBody>
          <a:bodyPr>
            <a:normAutofit fontScale="90000"/>
          </a:bodyPr>
          <a:lstStyle/>
          <a:p>
            <a:r>
              <a:rPr lang="en-US" sz="3600" dirty="0"/>
              <a:t>Employee Complaints</a:t>
            </a:r>
          </a:p>
        </p:txBody>
      </p:sp>
      <p:sp>
        <p:nvSpPr>
          <p:cNvPr id="3" name="Content Placeholder 2">
            <a:extLst>
              <a:ext uri="{FF2B5EF4-FFF2-40B4-BE49-F238E27FC236}">
                <a16:creationId xmlns:a16="http://schemas.microsoft.com/office/drawing/2014/main" id="{4C9BD8CC-B73F-0D6C-295C-7330D514329D}"/>
              </a:ext>
            </a:extLst>
          </p:cNvPr>
          <p:cNvSpPr>
            <a:spLocks noGrp="1"/>
          </p:cNvSpPr>
          <p:nvPr>
            <p:ph idx="1"/>
          </p:nvPr>
        </p:nvSpPr>
        <p:spPr>
          <a:xfrm>
            <a:off x="602018" y="1303506"/>
            <a:ext cx="11038117" cy="4980155"/>
          </a:xfrm>
        </p:spPr>
        <p:txBody>
          <a:bodyPr/>
          <a:lstStyle/>
          <a:p>
            <a:r>
              <a:rPr lang="en-US" sz="4000" dirty="0"/>
              <a:t>Two Employer considerations:</a:t>
            </a:r>
          </a:p>
          <a:p>
            <a:pPr marL="914400" lvl="1" indent="-457200">
              <a:buFont typeface="+mj-lt"/>
              <a:buAutoNum type="arabicPeriod"/>
            </a:pPr>
            <a:r>
              <a:rPr lang="en-US" sz="4000" dirty="0"/>
              <a:t>Need effective policies in place; and</a:t>
            </a:r>
          </a:p>
          <a:p>
            <a:pPr marL="914400" lvl="1" indent="-457200">
              <a:buFont typeface="+mj-lt"/>
              <a:buAutoNum type="arabicPeriod"/>
            </a:pPr>
            <a:r>
              <a:rPr lang="en-US" sz="4000" dirty="0"/>
              <a:t>Need to know HOW to act when a complaint is made</a:t>
            </a:r>
          </a:p>
          <a:p>
            <a:endParaRPr lang="en-US" dirty="0"/>
          </a:p>
        </p:txBody>
      </p:sp>
    </p:spTree>
    <p:extLst>
      <p:ext uri="{BB962C8B-B14F-4D97-AF65-F5344CB8AC3E}">
        <p14:creationId xmlns:p14="http://schemas.microsoft.com/office/powerpoint/2010/main" val="28913494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2420</TotalTime>
  <Words>2228</Words>
  <Application>Microsoft Office PowerPoint</Application>
  <PresentationFormat>Widescreen</PresentationFormat>
  <Paragraphs>320</Paragraphs>
  <Slides>66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66</vt:i4>
      </vt:variant>
    </vt:vector>
  </HeadingPairs>
  <TitlesOfParts>
    <vt:vector size="71" baseType="lpstr">
      <vt:lpstr>Arial</vt:lpstr>
      <vt:lpstr>Calibri</vt:lpstr>
      <vt:lpstr>Garamond</vt:lpstr>
      <vt:lpstr>Minion Pro</vt:lpstr>
      <vt:lpstr>1_Office Theme</vt:lpstr>
      <vt:lpstr>PowerPoint Presentation</vt:lpstr>
      <vt:lpstr>Disclaimer</vt:lpstr>
      <vt:lpstr>Topics to Be Covered</vt:lpstr>
      <vt:lpstr>Relevant Employment Laws</vt:lpstr>
      <vt:lpstr>Harassment Claims </vt:lpstr>
      <vt:lpstr>Quid Pro Quo</vt:lpstr>
      <vt:lpstr>Disparate Impact</vt:lpstr>
      <vt:lpstr>Disparate Treatment</vt:lpstr>
      <vt:lpstr>Employee Complaints</vt:lpstr>
      <vt:lpstr>Employee Complaint Policies</vt:lpstr>
      <vt:lpstr>Anti-Harassment &amp; Anti-Discrimination</vt:lpstr>
      <vt:lpstr>Anti-Harassment &amp; Anti-Discrimination</vt:lpstr>
      <vt:lpstr>Protected Categories</vt:lpstr>
      <vt:lpstr>More Protected Categories</vt:lpstr>
      <vt:lpstr>Unequivocal affirmative statement of ZERO TOLERANCE policy for workplace discrimination and harassment </vt:lpstr>
      <vt:lpstr>Harassment Policy</vt:lpstr>
      <vt:lpstr>Strong Statement of Policy</vt:lpstr>
      <vt:lpstr>Statement of Policy</vt:lpstr>
      <vt:lpstr>Statement of Policy Continued</vt:lpstr>
      <vt:lpstr>Anti-Harassment Policy</vt:lpstr>
      <vt:lpstr>Anti-Harassment Policy</vt:lpstr>
      <vt:lpstr>Anti-Harassment Policy</vt:lpstr>
      <vt:lpstr>NJ Supreme Court- Aguas v State, 2015 </vt:lpstr>
      <vt:lpstr>The Court held:</vt:lpstr>
      <vt:lpstr>Supervisors Must:</vt:lpstr>
      <vt:lpstr>Suggested Complaint Procedures #1</vt:lpstr>
      <vt:lpstr>Suggested Complaint Procedures #2</vt:lpstr>
      <vt:lpstr>Suggested Complaint Procedures #3</vt:lpstr>
      <vt:lpstr>Suggested Complaint Procedures #4</vt:lpstr>
      <vt:lpstr>Suggested Complaint Procedures #5</vt:lpstr>
      <vt:lpstr>Have a Complaint Form</vt:lpstr>
      <vt:lpstr>Once a Complaint is Received:</vt:lpstr>
      <vt:lpstr>Reporting and Complaints</vt:lpstr>
      <vt:lpstr>CEPA</vt:lpstr>
      <vt:lpstr>CEPA</vt:lpstr>
      <vt:lpstr>CEPA</vt:lpstr>
      <vt:lpstr>CEPA</vt:lpstr>
      <vt:lpstr>Prevent CEPA claims</vt:lpstr>
      <vt:lpstr>Internal Investigations</vt:lpstr>
      <vt:lpstr>Knowing When to Investigate </vt:lpstr>
      <vt:lpstr>Initiating Internal Investigations</vt:lpstr>
      <vt:lpstr>PowerPoint Presentation</vt:lpstr>
      <vt:lpstr>Investigation Guidelines</vt:lpstr>
      <vt:lpstr>Internal Investigations</vt:lpstr>
      <vt:lpstr>Choosing an Investigator </vt:lpstr>
      <vt:lpstr>Conducting Interviews</vt:lpstr>
      <vt:lpstr>Goals of Internal Investigation</vt:lpstr>
      <vt:lpstr>Early reporting and intervention have proven to be the most effective method of resolving actual or perceived incidents of harassment.  </vt:lpstr>
      <vt:lpstr>Attorneys as Internal Investigators</vt:lpstr>
      <vt:lpstr>Internal Investigations: Protect the Complainant</vt:lpstr>
      <vt:lpstr>Internal Investigations: Conducting Interviews</vt:lpstr>
      <vt:lpstr>Internal Investigations: Conducting Interviews</vt:lpstr>
      <vt:lpstr>Internal Investigations: Witnesses</vt:lpstr>
      <vt:lpstr>Internal Investigations: Witnesses</vt:lpstr>
      <vt:lpstr>Internal Investigations: The Written Report</vt:lpstr>
      <vt:lpstr>Written Reports Should Include: </vt:lpstr>
      <vt:lpstr>After the Investigation</vt:lpstr>
      <vt:lpstr>After the Investigation</vt:lpstr>
      <vt:lpstr>Examples of Remedial Measures</vt:lpstr>
      <vt:lpstr>Avoiding retaliation claims</vt:lpstr>
      <vt:lpstr>Prohibition Against Retaliation </vt:lpstr>
      <vt:lpstr>Employee’s Failure to Complain May Be Reasonable If:</vt:lpstr>
      <vt:lpstr>Avoid Retaliation Claims</vt:lpstr>
      <vt:lpstr>Thank you For Joining Us Today!</vt:lpstr>
      <vt:lpstr>Laddey, Clark &amp; Ryan, LLP and Nisivoccia LLP  invite you to the Fifth Annual Economic Outlook Forum 2022  In person at the Meadow Wood in Randolph, NJ</vt:lpstr>
      <vt:lpstr>Connect with Laddey, Clark and Ryan, LLP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dc:title>
  <dc:creator>Charlee L. Gee</dc:creator>
  <cp:lastModifiedBy>Jessica N. Civetta</cp:lastModifiedBy>
  <cp:revision>127</cp:revision>
  <cp:lastPrinted>2022-06-02T13:32:04Z</cp:lastPrinted>
  <dcterms:created xsi:type="dcterms:W3CDTF">2019-07-22T19:17:35Z</dcterms:created>
  <dcterms:modified xsi:type="dcterms:W3CDTF">2022-06-02T13:34:20Z</dcterms:modified>
</cp:coreProperties>
</file>